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Lato Black"/>
      <p:bold r:id="rId54"/>
      <p:boldItalic r:id="rId55"/>
    </p:embeddedFont>
    <p:embeddedFont>
      <p:font typeface="Libre Baskerville"/>
      <p:regular r:id="rId56"/>
      <p:bold r:id="rId57"/>
      <p: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atoBlack-boldItalic.fntdata"/><Relationship Id="rId10" Type="http://schemas.openxmlformats.org/officeDocument/2006/relationships/slide" Target="slides/slide6.xml"/><Relationship Id="rId54" Type="http://schemas.openxmlformats.org/officeDocument/2006/relationships/font" Target="fonts/LatoBlack-bold.fntdata"/><Relationship Id="rId13" Type="http://schemas.openxmlformats.org/officeDocument/2006/relationships/slide" Target="slides/slide9.xml"/><Relationship Id="rId57" Type="http://schemas.openxmlformats.org/officeDocument/2006/relationships/font" Target="fonts/LibreBaskerville-bold.fntdata"/><Relationship Id="rId12" Type="http://schemas.openxmlformats.org/officeDocument/2006/relationships/slide" Target="slides/slide8.xml"/><Relationship Id="rId56" Type="http://schemas.openxmlformats.org/officeDocument/2006/relationships/font" Target="fonts/LibreBaskerville-regular.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LibreBaskerville-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53" name="Google Shape;45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20" name="Google Shape;20;p2"/>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87" name="Google Shape;87;p11"/>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27" name="Google Shape;27;p3"/>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32" name="Google Shape;32;p4"/>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39" name="Google Shape;39;p5"/>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46" name="Google Shape;46;p6"/>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54" name="Google Shape;54;p7"/>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64" name="Google Shape;64;p8"/>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72" name="Google Shape;72;p9"/>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p:nvPr>
            <p:ph idx="2" type="pic"/>
          </p:nvPr>
        </p:nvSpPr>
        <p:spPr>
          <a:xfrm>
            <a:off x="5183188" y="987425"/>
            <a:ext cx="6172200" cy="4873625"/>
          </a:xfrm>
          <a:prstGeom prst="rect">
            <a:avLst/>
          </a:prstGeom>
          <a:noFill/>
          <a:ln>
            <a:noFill/>
          </a:ln>
        </p:spPr>
      </p:sp>
      <p:sp>
        <p:nvSpPr>
          <p:cNvPr id="76" name="Google Shape;76;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80" name="Google Shape;80;p10"/>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ChallaRake" TargetMode="External"/><Relationship Id="rId4" Type="http://schemas.openxmlformats.org/officeDocument/2006/relationships/hyperlink" Target="https://www.linkedin.com/in/challa-rakesh-redd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8.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37.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3"/>
          <p:cNvPicPr preferRelativeResize="0"/>
          <p:nvPr/>
        </p:nvPicPr>
        <p:blipFill rotWithShape="1">
          <a:blip r:embed="rId3">
            <a:alphaModFix/>
          </a:blip>
          <a:srcRect b="0" l="0" r="0" t="0"/>
          <a:stretch/>
        </p:blipFill>
        <p:spPr>
          <a:xfrm>
            <a:off x="592" y="0"/>
            <a:ext cx="12190813" cy="6694100"/>
          </a:xfrm>
          <a:prstGeom prst="rect">
            <a:avLst/>
          </a:prstGeom>
          <a:noFill/>
          <a:ln>
            <a:noFill/>
          </a:ln>
        </p:spPr>
      </p:pic>
      <p:sp>
        <p:nvSpPr>
          <p:cNvPr id="99" name="Google Shape;99;p13"/>
          <p:cNvSpPr txBox="1"/>
          <p:nvPr/>
        </p:nvSpPr>
        <p:spPr>
          <a:xfrm>
            <a:off x="3568500" y="3927025"/>
            <a:ext cx="50550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2900" u="none" cap="none" strike="noStrike">
                <a:solidFill>
                  <a:schemeClr val="dk1"/>
                </a:solidFill>
                <a:latin typeface="Arial"/>
                <a:ea typeface="Arial"/>
                <a:cs typeface="Arial"/>
                <a:sym typeface="Arial"/>
              </a:rPr>
              <a:t>Exploratory Data Analysis On</a:t>
            </a:r>
            <a:endParaRPr b="0" i="0" sz="2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800"/>
              <a:buFont typeface="Arial"/>
              <a:buNone/>
            </a:pPr>
            <a:r>
              <a:rPr b="0" i="0" lang="en-IN" sz="2900" u="none" cap="none" strike="noStrike">
                <a:solidFill>
                  <a:schemeClr val="dk1"/>
                </a:solidFill>
                <a:latin typeface="Arial"/>
                <a:ea typeface="Arial"/>
                <a:cs typeface="Arial"/>
                <a:sym typeface="Arial"/>
              </a:rPr>
              <a:t>Fortune 500 Companies	</a:t>
            </a:r>
            <a:endParaRPr b="0" i="0" sz="29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439550" y="396975"/>
            <a:ext cx="11114400" cy="486247"/>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Website Overview</a:t>
            </a:r>
            <a:endParaRPr b="0" i="0" sz="1800" u="none" cap="none" strike="noStrike">
              <a:solidFill>
                <a:srgbClr val="FF0000"/>
              </a:solidFill>
              <a:latin typeface="Calibri"/>
              <a:ea typeface="Calibri"/>
              <a:cs typeface="Calibri"/>
              <a:sym typeface="Calibri"/>
            </a:endParaRPr>
          </a:p>
        </p:txBody>
      </p:sp>
      <p:pic>
        <p:nvPicPr>
          <p:cNvPr id="157" name="Google Shape;157;p22" title="Screenshot 2025-04-26 155933.png"/>
          <p:cNvPicPr preferRelativeResize="0"/>
          <p:nvPr/>
        </p:nvPicPr>
        <p:blipFill rotWithShape="1">
          <a:blip r:embed="rId3">
            <a:alphaModFix/>
          </a:blip>
          <a:srcRect b="0" l="0" r="0" t="0"/>
          <a:stretch/>
        </p:blipFill>
        <p:spPr>
          <a:xfrm>
            <a:off x="865525" y="940600"/>
            <a:ext cx="9952250" cy="5149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Raw Data Overview</a:t>
            </a:r>
            <a:endParaRPr b="0" i="0" sz="1800" u="none" cap="none" strike="noStrike">
              <a:solidFill>
                <a:srgbClr val="FF0000"/>
              </a:solidFill>
              <a:latin typeface="Calibri"/>
              <a:ea typeface="Calibri"/>
              <a:cs typeface="Calibri"/>
              <a:sym typeface="Calibri"/>
            </a:endParaRPr>
          </a:p>
        </p:txBody>
      </p:sp>
      <p:pic>
        <p:nvPicPr>
          <p:cNvPr id="163" name="Google Shape;163;p23" title="Screenshot 2025-04-26 160222.png"/>
          <p:cNvPicPr preferRelativeResize="0"/>
          <p:nvPr/>
        </p:nvPicPr>
        <p:blipFill rotWithShape="1">
          <a:blip r:embed="rId3">
            <a:alphaModFix/>
          </a:blip>
          <a:srcRect b="0" l="0" r="0" t="0"/>
          <a:stretch/>
        </p:blipFill>
        <p:spPr>
          <a:xfrm>
            <a:off x="513450" y="1035675"/>
            <a:ext cx="11040500" cy="4846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Features Extracted</a:t>
            </a:r>
            <a:endParaRPr b="0" i="0" sz="1800" u="none" cap="none" strike="noStrike">
              <a:solidFill>
                <a:srgbClr val="FF0000"/>
              </a:solidFill>
              <a:latin typeface="Calibri"/>
              <a:ea typeface="Calibri"/>
              <a:cs typeface="Calibri"/>
              <a:sym typeface="Calibri"/>
            </a:endParaRPr>
          </a:p>
        </p:txBody>
      </p:sp>
      <p:sp>
        <p:nvSpPr>
          <p:cNvPr id="169" name="Google Shape;169;p24"/>
          <p:cNvSpPr txBox="1"/>
          <p:nvPr/>
        </p:nvSpPr>
        <p:spPr>
          <a:xfrm>
            <a:off x="5838225" y="1015025"/>
            <a:ext cx="6121200" cy="2210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Total Columns: 10</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Title, Reviews, Ratings, Company Type, Salaries,</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Calibri"/>
                <a:ea typeface="Calibri"/>
                <a:cs typeface="Calibri"/>
                <a:sym typeface="Calibri"/>
              </a:rPr>
              <a:t>Total Interviews, Total Jobs, Founded Year, Company Age and Websites are the data we extracted from AmbitionBox.</a:t>
            </a:r>
            <a:endParaRPr b="0" i="0" sz="2200" u="none" cap="none" strike="noStrike">
              <a:solidFill>
                <a:schemeClr val="dk1"/>
              </a:solidFill>
              <a:latin typeface="Calibri"/>
              <a:ea typeface="Calibri"/>
              <a:cs typeface="Calibri"/>
              <a:sym typeface="Calibri"/>
            </a:endParaRPr>
          </a:p>
        </p:txBody>
      </p:sp>
      <p:pic>
        <p:nvPicPr>
          <p:cNvPr id="170" name="Google Shape;170;p24" title="Screenshot 2025-04-26 161330.png"/>
          <p:cNvPicPr preferRelativeResize="0"/>
          <p:nvPr/>
        </p:nvPicPr>
        <p:blipFill rotWithShape="1">
          <a:blip r:embed="rId3">
            <a:alphaModFix/>
          </a:blip>
          <a:srcRect b="0" l="0" r="0" t="0"/>
          <a:stretch/>
        </p:blipFill>
        <p:spPr>
          <a:xfrm>
            <a:off x="390100" y="1015025"/>
            <a:ext cx="5292369" cy="497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nvSpPr>
        <p:spPr>
          <a:xfrm>
            <a:off x="2553956" y="1838849"/>
            <a:ext cx="7084088" cy="286232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FF0000"/>
                </a:solidFill>
                <a:latin typeface="Lato Black"/>
                <a:ea typeface="Lato Black"/>
                <a:cs typeface="Lato Black"/>
                <a:sym typeface="Lato Black"/>
              </a:rPr>
              <a:t>Exploratory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FF0000"/>
                </a:solidFill>
                <a:latin typeface="Lato Black"/>
                <a:ea typeface="Lato Black"/>
                <a:cs typeface="Lato Black"/>
                <a:sym typeface="Lato Black"/>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FF0000"/>
                </a:solidFill>
                <a:latin typeface="Lato Black"/>
                <a:ea typeface="Lato Black"/>
                <a:cs typeface="Lato Black"/>
                <a:sym typeface="Lato Black"/>
              </a:rPr>
              <a:t>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a:t>
            </a:r>
            <a:endParaRPr b="0" i="0" sz="1800" u="none" cap="none" strike="noStrike">
              <a:solidFill>
                <a:srgbClr val="FF0000"/>
              </a:solidFill>
              <a:latin typeface="Calibri"/>
              <a:ea typeface="Calibri"/>
              <a:cs typeface="Calibri"/>
              <a:sym typeface="Calibri"/>
            </a:endParaRPr>
          </a:p>
        </p:txBody>
      </p:sp>
      <p:sp>
        <p:nvSpPr>
          <p:cNvPr id="181" name="Google Shape;181;p26"/>
          <p:cNvSpPr txBox="1"/>
          <p:nvPr/>
        </p:nvSpPr>
        <p:spPr>
          <a:xfrm>
            <a:off x="572875" y="1015025"/>
            <a:ext cx="11160600" cy="4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Replaced ‘--’ with ‘np.nan’ in ‘Total Jobs’ col.</a:t>
            </a:r>
            <a:endParaRPr b="0" i="0" sz="2200" u="none" cap="none" strike="noStrike">
              <a:solidFill>
                <a:schemeClr val="dk1"/>
              </a:solidFill>
              <a:latin typeface="Calibri"/>
              <a:ea typeface="Calibri"/>
              <a:cs typeface="Calibri"/>
              <a:sym typeface="Calibri"/>
            </a:endParaRPr>
          </a:p>
        </p:txBody>
      </p:sp>
      <p:pic>
        <p:nvPicPr>
          <p:cNvPr id="182" name="Google Shape;182;p26" title="Screenshot 2025-04-26 161744.png"/>
          <p:cNvPicPr preferRelativeResize="0"/>
          <p:nvPr/>
        </p:nvPicPr>
        <p:blipFill rotWithShape="1">
          <a:blip r:embed="rId3">
            <a:alphaModFix/>
          </a:blip>
          <a:srcRect b="0" l="0" r="0" t="0"/>
          <a:stretch/>
        </p:blipFill>
        <p:spPr>
          <a:xfrm>
            <a:off x="1257775" y="1501325"/>
            <a:ext cx="6324600" cy="447675"/>
          </a:xfrm>
          <a:prstGeom prst="rect">
            <a:avLst/>
          </a:prstGeom>
          <a:noFill/>
          <a:ln>
            <a:noFill/>
          </a:ln>
        </p:spPr>
      </p:pic>
      <p:sp>
        <p:nvSpPr>
          <p:cNvPr id="183" name="Google Shape;183;p26"/>
          <p:cNvSpPr txBox="1"/>
          <p:nvPr/>
        </p:nvSpPr>
        <p:spPr>
          <a:xfrm>
            <a:off x="589400" y="2179825"/>
            <a:ext cx="11405700" cy="3720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Replaced ‘k’ with ‘’ and multiplied with 1000 &amp; </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Calibri"/>
                <a:ea typeface="Calibri"/>
                <a:cs typeface="Calibri"/>
                <a:sym typeface="Calibri"/>
              </a:rPr>
              <a:t>Replaced ‘L’ with ‘’ and multiplied with 100000 </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Calibri"/>
                <a:ea typeface="Calibri"/>
                <a:cs typeface="Calibri"/>
                <a:sym typeface="Calibri"/>
              </a:rPr>
              <a:t>for columns - Reviews, Total Jobs, Salaries, Total Interviews</a:t>
            </a:r>
            <a:endParaRPr b="0" i="0" sz="2200" u="none" cap="none" strike="noStrike">
              <a:solidFill>
                <a:schemeClr val="dk1"/>
              </a:solidFill>
              <a:latin typeface="Calibri"/>
              <a:ea typeface="Calibri"/>
              <a:cs typeface="Calibri"/>
              <a:sym typeface="Calibri"/>
            </a:endParaRPr>
          </a:p>
        </p:txBody>
      </p:sp>
      <p:pic>
        <p:nvPicPr>
          <p:cNvPr id="184" name="Google Shape;184;p26" title="pi1.png"/>
          <p:cNvPicPr preferRelativeResize="0"/>
          <p:nvPr/>
        </p:nvPicPr>
        <p:blipFill rotWithShape="1">
          <a:blip r:embed="rId4">
            <a:alphaModFix/>
          </a:blip>
          <a:srcRect b="0" l="0" r="0" t="0"/>
          <a:stretch/>
        </p:blipFill>
        <p:spPr>
          <a:xfrm>
            <a:off x="833099" y="3356950"/>
            <a:ext cx="5100201" cy="2543175"/>
          </a:xfrm>
          <a:prstGeom prst="rect">
            <a:avLst/>
          </a:prstGeom>
          <a:noFill/>
          <a:ln>
            <a:noFill/>
          </a:ln>
        </p:spPr>
      </p:pic>
      <p:pic>
        <p:nvPicPr>
          <p:cNvPr id="185" name="Google Shape;185;p26" title="pi2.png"/>
          <p:cNvPicPr preferRelativeResize="0"/>
          <p:nvPr/>
        </p:nvPicPr>
        <p:blipFill rotWithShape="1">
          <a:blip r:embed="rId5">
            <a:alphaModFix/>
          </a:blip>
          <a:srcRect b="0" l="0" r="0" t="0"/>
          <a:stretch/>
        </p:blipFill>
        <p:spPr>
          <a:xfrm>
            <a:off x="8003300" y="2179825"/>
            <a:ext cx="3991801" cy="2000250"/>
          </a:xfrm>
          <a:prstGeom prst="rect">
            <a:avLst/>
          </a:prstGeom>
          <a:noFill/>
          <a:ln>
            <a:noFill/>
          </a:ln>
        </p:spPr>
      </p:pic>
      <p:pic>
        <p:nvPicPr>
          <p:cNvPr id="186" name="Google Shape;186;p26" title="pi3.png"/>
          <p:cNvPicPr preferRelativeResize="0"/>
          <p:nvPr/>
        </p:nvPicPr>
        <p:blipFill rotWithShape="1">
          <a:blip r:embed="rId6">
            <a:alphaModFix/>
          </a:blip>
          <a:srcRect b="0" l="0" r="0" t="0"/>
          <a:stretch/>
        </p:blipFill>
        <p:spPr>
          <a:xfrm>
            <a:off x="7133750" y="4273600"/>
            <a:ext cx="4599724" cy="192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nvSpPr>
        <p:spPr>
          <a:xfrm>
            <a:off x="737800" y="1222975"/>
            <a:ext cx="11114400" cy="43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Take look of ‘Company Type’ unique values. </a:t>
            </a:r>
            <a:endParaRPr b="0" i="0" sz="2200" u="none" cap="none" strike="noStrike">
              <a:solidFill>
                <a:schemeClr val="dk1"/>
              </a:solidFill>
              <a:latin typeface="Calibri"/>
              <a:ea typeface="Calibri"/>
              <a:cs typeface="Calibri"/>
              <a:sym typeface="Calibri"/>
            </a:endParaRPr>
          </a:p>
        </p:txBody>
      </p:sp>
      <p:sp>
        <p:nvSpPr>
          <p:cNvPr id="192" name="Google Shape;192;p27"/>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 - Extract col ‘Company Type’ unique values</a:t>
            </a:r>
            <a:endParaRPr b="0" i="0" sz="1800" u="none" cap="none" strike="noStrike">
              <a:solidFill>
                <a:srgbClr val="FF0000"/>
              </a:solidFill>
              <a:latin typeface="Calibri"/>
              <a:ea typeface="Calibri"/>
              <a:cs typeface="Calibri"/>
              <a:sym typeface="Calibri"/>
            </a:endParaRPr>
          </a:p>
        </p:txBody>
      </p:sp>
      <p:pic>
        <p:nvPicPr>
          <p:cNvPr id="193" name="Google Shape;193;p27" title="Screenshot 2025-04-26 171111.png"/>
          <p:cNvPicPr preferRelativeResize="0"/>
          <p:nvPr/>
        </p:nvPicPr>
        <p:blipFill rotWithShape="1">
          <a:blip r:embed="rId3">
            <a:alphaModFix/>
          </a:blip>
          <a:srcRect b="0" l="0" r="0" t="0"/>
          <a:stretch/>
        </p:blipFill>
        <p:spPr>
          <a:xfrm>
            <a:off x="2074525" y="1763825"/>
            <a:ext cx="8042976" cy="43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 - Checking Null values </a:t>
            </a:r>
            <a:endParaRPr b="0" i="0" sz="3200" u="none" cap="none" strike="noStrike">
              <a:solidFill>
                <a:srgbClr val="FF0000"/>
              </a:solidFill>
              <a:latin typeface="Lato Black"/>
              <a:ea typeface="Lato Black"/>
              <a:cs typeface="Lato Black"/>
              <a:sym typeface="Lato Black"/>
            </a:endParaRPr>
          </a:p>
        </p:txBody>
      </p:sp>
      <p:pic>
        <p:nvPicPr>
          <p:cNvPr id="199" name="Google Shape;199;p28" title="Screenshot 2025-04-26 164444.png"/>
          <p:cNvPicPr preferRelativeResize="0"/>
          <p:nvPr/>
        </p:nvPicPr>
        <p:blipFill rotWithShape="1">
          <a:blip r:embed="rId3">
            <a:alphaModFix/>
          </a:blip>
          <a:srcRect b="0" l="0" r="0" t="0"/>
          <a:stretch/>
        </p:blipFill>
        <p:spPr>
          <a:xfrm>
            <a:off x="439550" y="1641825"/>
            <a:ext cx="11114399" cy="4079750"/>
          </a:xfrm>
          <a:prstGeom prst="rect">
            <a:avLst/>
          </a:prstGeom>
          <a:noFill/>
          <a:ln>
            <a:noFill/>
          </a:ln>
        </p:spPr>
      </p:pic>
      <p:sp>
        <p:nvSpPr>
          <p:cNvPr id="200" name="Google Shape;200;p28"/>
          <p:cNvSpPr txBox="1"/>
          <p:nvPr/>
        </p:nvSpPr>
        <p:spPr>
          <a:xfrm>
            <a:off x="406500" y="1050700"/>
            <a:ext cx="11018100" cy="4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Checking null values in ‘Company Type’ col.</a:t>
            </a:r>
            <a:endParaRPr b="0" i="0" sz="2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 - Filling Null Values</a:t>
            </a:r>
            <a:endParaRPr b="0" i="0" sz="3200" u="none" cap="none" strike="noStrike">
              <a:solidFill>
                <a:srgbClr val="FF0000"/>
              </a:solidFill>
              <a:latin typeface="Lato Black"/>
              <a:ea typeface="Lato Black"/>
              <a:cs typeface="Lato Black"/>
              <a:sym typeface="Lato Black"/>
            </a:endParaRPr>
          </a:p>
        </p:txBody>
      </p:sp>
      <p:sp>
        <p:nvSpPr>
          <p:cNvPr id="206" name="Google Shape;206;p29"/>
          <p:cNvSpPr txBox="1"/>
          <p:nvPr/>
        </p:nvSpPr>
        <p:spPr>
          <a:xfrm>
            <a:off x="513450" y="1038800"/>
            <a:ext cx="11196300" cy="5349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Filled Null values in ‘Founded Year’ col with ‘Not Available’.</a:t>
            </a:r>
            <a:endParaRPr b="0" i="0" sz="2200" u="none" cap="none" strike="noStrike">
              <a:solidFill>
                <a:schemeClr val="dk1"/>
              </a:solidFill>
              <a:latin typeface="Calibri"/>
              <a:ea typeface="Calibri"/>
              <a:cs typeface="Calibri"/>
              <a:sym typeface="Calibri"/>
            </a:endParaRPr>
          </a:p>
        </p:txBody>
      </p:sp>
      <p:pic>
        <p:nvPicPr>
          <p:cNvPr id="207" name="Google Shape;207;p29" title="Screenshot 2025-04-26 163515.png"/>
          <p:cNvPicPr preferRelativeResize="0"/>
          <p:nvPr/>
        </p:nvPicPr>
        <p:blipFill rotWithShape="1">
          <a:blip r:embed="rId3">
            <a:alphaModFix/>
          </a:blip>
          <a:srcRect b="0" l="0" r="0" t="0"/>
          <a:stretch/>
        </p:blipFill>
        <p:spPr>
          <a:xfrm>
            <a:off x="1293400" y="1573700"/>
            <a:ext cx="6096000" cy="1181100"/>
          </a:xfrm>
          <a:prstGeom prst="rect">
            <a:avLst/>
          </a:prstGeom>
          <a:noFill/>
          <a:ln>
            <a:noFill/>
          </a:ln>
        </p:spPr>
      </p:pic>
      <p:sp>
        <p:nvSpPr>
          <p:cNvPr id="208" name="Google Shape;208;p29"/>
          <p:cNvSpPr txBox="1"/>
          <p:nvPr/>
        </p:nvSpPr>
        <p:spPr>
          <a:xfrm>
            <a:off x="513450" y="2983350"/>
            <a:ext cx="7048200" cy="4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Filled Null values in Total Jobs, Company Age col with 0.</a:t>
            </a:r>
            <a:endParaRPr b="0" i="0" sz="2200" u="none" cap="none" strike="noStrike">
              <a:solidFill>
                <a:schemeClr val="dk1"/>
              </a:solidFill>
              <a:latin typeface="Calibri"/>
              <a:ea typeface="Calibri"/>
              <a:cs typeface="Calibri"/>
              <a:sym typeface="Calibri"/>
            </a:endParaRPr>
          </a:p>
        </p:txBody>
      </p:sp>
      <p:pic>
        <p:nvPicPr>
          <p:cNvPr id="209" name="Google Shape;209;p29" title="Screenshot 2025-04-26 163613.png"/>
          <p:cNvPicPr preferRelativeResize="0"/>
          <p:nvPr/>
        </p:nvPicPr>
        <p:blipFill rotWithShape="1">
          <a:blip r:embed="rId4">
            <a:alphaModFix/>
          </a:blip>
          <a:srcRect b="0" l="0" r="0" t="0"/>
          <a:stretch/>
        </p:blipFill>
        <p:spPr>
          <a:xfrm>
            <a:off x="1650000" y="3445225"/>
            <a:ext cx="5029200" cy="657225"/>
          </a:xfrm>
          <a:prstGeom prst="rect">
            <a:avLst/>
          </a:prstGeom>
          <a:noFill/>
          <a:ln>
            <a:noFill/>
          </a:ln>
        </p:spPr>
      </p:pic>
      <p:sp>
        <p:nvSpPr>
          <p:cNvPr id="210" name="Google Shape;210;p29"/>
          <p:cNvSpPr txBox="1"/>
          <p:nvPr/>
        </p:nvSpPr>
        <p:spPr>
          <a:xfrm>
            <a:off x="513450" y="4307375"/>
            <a:ext cx="7048200" cy="4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Filled Null values in Company Type col with ‘Unknown’.</a:t>
            </a:r>
            <a:endParaRPr b="0" i="0" sz="2200" u="none" cap="none" strike="noStrike">
              <a:solidFill>
                <a:schemeClr val="dk1"/>
              </a:solidFill>
              <a:latin typeface="Calibri"/>
              <a:ea typeface="Calibri"/>
              <a:cs typeface="Calibri"/>
              <a:sym typeface="Calibri"/>
            </a:endParaRPr>
          </a:p>
        </p:txBody>
      </p:sp>
      <p:pic>
        <p:nvPicPr>
          <p:cNvPr id="211" name="Google Shape;211;p29" title="Screenshot 2025-04-26 163926.png"/>
          <p:cNvPicPr preferRelativeResize="0"/>
          <p:nvPr/>
        </p:nvPicPr>
        <p:blipFill rotWithShape="1">
          <a:blip r:embed="rId5">
            <a:alphaModFix/>
          </a:blip>
          <a:srcRect b="0" l="0" r="0" t="0"/>
          <a:stretch/>
        </p:blipFill>
        <p:spPr>
          <a:xfrm>
            <a:off x="1060988" y="4792875"/>
            <a:ext cx="595312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nvSpPr>
        <p:spPr>
          <a:xfrm>
            <a:off x="737800" y="1222975"/>
            <a:ext cx="11114400" cy="43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Changed the datatype of the col’s- Salaries, Total Interviews, Total Jobs, Company Age.</a:t>
            </a:r>
            <a:endParaRPr b="0" i="0" sz="2200" u="none" cap="none" strike="noStrike">
              <a:solidFill>
                <a:schemeClr val="dk1"/>
              </a:solidFill>
              <a:latin typeface="Calibri"/>
              <a:ea typeface="Calibri"/>
              <a:cs typeface="Calibri"/>
              <a:sym typeface="Calibri"/>
            </a:endParaRPr>
          </a:p>
        </p:txBody>
      </p:sp>
      <p:sp>
        <p:nvSpPr>
          <p:cNvPr id="217" name="Google Shape;217;p30"/>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 - Type Conversion</a:t>
            </a:r>
            <a:endParaRPr b="0" i="0" sz="1800" u="none" cap="none" strike="noStrike">
              <a:solidFill>
                <a:srgbClr val="FF0000"/>
              </a:solidFill>
              <a:latin typeface="Calibri"/>
              <a:ea typeface="Calibri"/>
              <a:cs typeface="Calibri"/>
              <a:sym typeface="Calibri"/>
            </a:endParaRPr>
          </a:p>
        </p:txBody>
      </p:sp>
      <p:pic>
        <p:nvPicPr>
          <p:cNvPr id="218" name="Google Shape;218;p30" title="Screenshot 2025-04-26 165122.png"/>
          <p:cNvPicPr preferRelativeResize="0"/>
          <p:nvPr/>
        </p:nvPicPr>
        <p:blipFill rotWithShape="1">
          <a:blip r:embed="rId3">
            <a:alphaModFix/>
          </a:blip>
          <a:srcRect b="0" l="0" r="0" t="0"/>
          <a:stretch/>
        </p:blipFill>
        <p:spPr>
          <a:xfrm>
            <a:off x="2224850" y="1653775"/>
            <a:ext cx="7543800" cy="1133475"/>
          </a:xfrm>
          <a:prstGeom prst="rect">
            <a:avLst/>
          </a:prstGeom>
          <a:noFill/>
          <a:ln>
            <a:noFill/>
          </a:ln>
        </p:spPr>
      </p:pic>
      <p:pic>
        <p:nvPicPr>
          <p:cNvPr id="219" name="Google Shape;219;p30" title="Screenshot 2025-04-26 164149.png"/>
          <p:cNvPicPr preferRelativeResize="0"/>
          <p:nvPr/>
        </p:nvPicPr>
        <p:blipFill rotWithShape="1">
          <a:blip r:embed="rId4">
            <a:alphaModFix/>
          </a:blip>
          <a:srcRect b="0" l="0" r="0" t="0"/>
          <a:stretch/>
        </p:blipFill>
        <p:spPr>
          <a:xfrm>
            <a:off x="3233175" y="2902500"/>
            <a:ext cx="4325550" cy="337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nvSpPr>
        <p:spPr>
          <a:xfrm>
            <a:off x="439550" y="1104125"/>
            <a:ext cx="11114400" cy="769401"/>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rgbClr val="000000"/>
                </a:solidFill>
                <a:latin typeface="Calibri"/>
                <a:ea typeface="Calibri"/>
                <a:cs typeface="Calibri"/>
                <a:sym typeface="Calibri"/>
              </a:rPr>
              <a:t>There are a few rows containing paragraphs. I have used regular expressions on the 'Websites' column to extract the domain links of specific companies.</a:t>
            </a:r>
            <a:endParaRPr b="0" i="0" sz="2200" u="none" cap="none" strike="noStrike">
              <a:solidFill>
                <a:schemeClr val="dk1"/>
              </a:solidFill>
              <a:latin typeface="Calibri"/>
              <a:ea typeface="Calibri"/>
              <a:cs typeface="Calibri"/>
              <a:sym typeface="Calibri"/>
            </a:endParaRPr>
          </a:p>
        </p:txBody>
      </p:sp>
      <p:sp>
        <p:nvSpPr>
          <p:cNvPr id="225" name="Google Shape;225;p31"/>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Cleaning - Regular expressions on Series col</a:t>
            </a:r>
            <a:endParaRPr b="0" i="0" sz="1800" u="none" cap="none" strike="noStrike">
              <a:solidFill>
                <a:srgbClr val="FF0000"/>
              </a:solidFill>
              <a:latin typeface="Calibri"/>
              <a:ea typeface="Calibri"/>
              <a:cs typeface="Calibri"/>
              <a:sym typeface="Calibri"/>
            </a:endParaRPr>
          </a:p>
        </p:txBody>
      </p:sp>
      <p:pic>
        <p:nvPicPr>
          <p:cNvPr id="226" name="Google Shape;226;p31" title="Screenshot 2025-04-26 170116.png"/>
          <p:cNvPicPr preferRelativeResize="0"/>
          <p:nvPr/>
        </p:nvPicPr>
        <p:blipFill rotWithShape="1">
          <a:blip r:embed="rId3">
            <a:alphaModFix/>
          </a:blip>
          <a:srcRect b="0" l="0" r="0" t="0"/>
          <a:stretch/>
        </p:blipFill>
        <p:spPr>
          <a:xfrm>
            <a:off x="715525" y="2026025"/>
            <a:ext cx="11065499" cy="989900"/>
          </a:xfrm>
          <a:prstGeom prst="rect">
            <a:avLst/>
          </a:prstGeom>
          <a:noFill/>
          <a:ln>
            <a:noFill/>
          </a:ln>
        </p:spPr>
      </p:pic>
      <p:pic>
        <p:nvPicPr>
          <p:cNvPr id="227" name="Google Shape;227;p31" title="Screenshot 2025-04-26 170127.png"/>
          <p:cNvPicPr preferRelativeResize="0"/>
          <p:nvPr/>
        </p:nvPicPr>
        <p:blipFill rotWithShape="1">
          <a:blip r:embed="rId4">
            <a:alphaModFix/>
          </a:blip>
          <a:srcRect b="0" l="0" r="0" t="0"/>
          <a:stretch/>
        </p:blipFill>
        <p:spPr>
          <a:xfrm>
            <a:off x="715525" y="3168325"/>
            <a:ext cx="4867275" cy="323850"/>
          </a:xfrm>
          <a:prstGeom prst="rect">
            <a:avLst/>
          </a:prstGeom>
          <a:noFill/>
          <a:ln>
            <a:noFill/>
          </a:ln>
        </p:spPr>
      </p:pic>
      <p:sp>
        <p:nvSpPr>
          <p:cNvPr id="228" name="Google Shape;228;p31"/>
          <p:cNvSpPr txBox="1"/>
          <p:nvPr/>
        </p:nvSpPr>
        <p:spPr>
          <a:xfrm>
            <a:off x="572875" y="3784375"/>
            <a:ext cx="11136900" cy="6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pic>
        <p:nvPicPr>
          <p:cNvPr id="229" name="Google Shape;229;p31" title="Screenshot 2025-04-26 171610.png"/>
          <p:cNvPicPr preferRelativeResize="0"/>
          <p:nvPr/>
        </p:nvPicPr>
        <p:blipFill rotWithShape="1">
          <a:blip r:embed="rId5">
            <a:alphaModFix/>
          </a:blip>
          <a:srcRect b="0" l="0" r="0" t="0"/>
          <a:stretch/>
        </p:blipFill>
        <p:spPr>
          <a:xfrm>
            <a:off x="715525" y="3644575"/>
            <a:ext cx="3636975" cy="249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208475" y="122300"/>
            <a:ext cx="10515600" cy="70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IN" sz="3200">
                <a:solidFill>
                  <a:srgbClr val="FF0000"/>
                </a:solidFill>
              </a:rPr>
              <a:t>Quick Introduction About me</a:t>
            </a:r>
            <a:endParaRPr b="1" sz="3200">
              <a:solidFill>
                <a:srgbClr val="FF0000"/>
              </a:solidFill>
            </a:endParaRPr>
          </a:p>
        </p:txBody>
      </p:sp>
      <p:sp>
        <p:nvSpPr>
          <p:cNvPr id="105" name="Google Shape;105;p14"/>
          <p:cNvSpPr txBox="1"/>
          <p:nvPr/>
        </p:nvSpPr>
        <p:spPr>
          <a:xfrm>
            <a:off x="413925" y="933675"/>
            <a:ext cx="10842000" cy="50799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000000"/>
                </a:solidFill>
                <a:latin typeface="Calibri"/>
                <a:ea typeface="Calibri"/>
                <a:cs typeface="Calibri"/>
                <a:sym typeface="Calibri"/>
              </a:rPr>
              <a:t>Challa Rakesh Reddy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Calibri"/>
                <a:ea typeface="Calibri"/>
                <a:cs typeface="Calibri"/>
                <a:sym typeface="Calibri"/>
              </a:rPr>
              <a:t>Aspiring Data Scientist Trainee with a strong foundation in </a:t>
            </a:r>
            <a:r>
              <a:rPr b="1" i="0" lang="en-IN" sz="2000" u="none" cap="none" strike="noStrike">
                <a:solidFill>
                  <a:srgbClr val="000000"/>
                </a:solidFill>
                <a:latin typeface="Calibri"/>
                <a:ea typeface="Calibri"/>
                <a:cs typeface="Calibri"/>
                <a:sym typeface="Calibri"/>
              </a:rPr>
              <a:t>Information Technology</a:t>
            </a:r>
            <a:r>
              <a:rPr b="0" i="0" lang="en-IN" sz="2000" u="none" cap="none" strike="noStrike">
                <a:solidFill>
                  <a:srgbClr val="000000"/>
                </a:solidFill>
                <a:latin typeface="Calibri"/>
                <a:ea typeface="Calibri"/>
                <a:cs typeface="Calibri"/>
                <a:sym typeface="Calibri"/>
              </a:rPr>
              <a:t>, graduated from </a:t>
            </a:r>
            <a:r>
              <a:rPr b="1" i="0" lang="en-IN" sz="2000" u="none" cap="none" strike="noStrike">
                <a:solidFill>
                  <a:srgbClr val="000000"/>
                </a:solidFill>
                <a:latin typeface="Calibri"/>
                <a:ea typeface="Calibri"/>
                <a:cs typeface="Calibri"/>
                <a:sym typeface="Calibri"/>
              </a:rPr>
              <a:t>Sree Vidyanikethan Engineering College, Tirupati (2024)</a:t>
            </a:r>
            <a:r>
              <a:rPr b="0" i="0" lang="en-IN" sz="20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Calibri"/>
                <a:ea typeface="Calibri"/>
                <a:cs typeface="Calibri"/>
                <a:sym typeface="Calibri"/>
              </a:rPr>
              <a:t>Passionate about </a:t>
            </a:r>
            <a:r>
              <a:rPr b="1" i="0" lang="en-IN" sz="2000" u="none" cap="none" strike="noStrike">
                <a:solidFill>
                  <a:srgbClr val="000000"/>
                </a:solidFill>
                <a:latin typeface="Calibri"/>
                <a:ea typeface="Calibri"/>
                <a:cs typeface="Calibri"/>
                <a:sym typeface="Calibri"/>
              </a:rPr>
              <a:t>data analysis, visualization, and web scraping</a:t>
            </a:r>
            <a:r>
              <a:rPr b="0" i="0" lang="en-IN" sz="2000" u="none" cap="none" strike="noStrike">
                <a:solidFill>
                  <a:srgbClr val="000000"/>
                </a:solidFill>
                <a:latin typeface="Calibri"/>
                <a:ea typeface="Calibri"/>
                <a:cs typeface="Calibri"/>
                <a:sym typeface="Calibri"/>
              </a:rPr>
              <a:t>, with expertise in </a:t>
            </a:r>
            <a:r>
              <a:rPr b="1" i="0" lang="en-IN" sz="2000" u="none" cap="none" strike="noStrike">
                <a:solidFill>
                  <a:srgbClr val="000000"/>
                </a:solidFill>
                <a:latin typeface="Calibri"/>
                <a:ea typeface="Calibri"/>
                <a:cs typeface="Calibri"/>
                <a:sym typeface="Calibri"/>
              </a:rPr>
              <a:t>Python, NumPy, Beautiful Soup, Pandas, and Matplotlib</a:t>
            </a:r>
            <a:r>
              <a:rPr b="0" i="0" lang="en-IN" sz="20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Calibri"/>
                <a:ea typeface="Calibri"/>
                <a:cs typeface="Calibri"/>
                <a:sym typeface="Calibri"/>
              </a:rPr>
              <a:t>Looking forward to making an impact in the </a:t>
            </a:r>
            <a:r>
              <a:rPr b="1" i="0" lang="en-IN" sz="2000" u="none" cap="none" strike="noStrike">
                <a:solidFill>
                  <a:srgbClr val="000000"/>
                </a:solidFill>
                <a:latin typeface="Calibri"/>
                <a:ea typeface="Calibri"/>
                <a:cs typeface="Calibri"/>
                <a:sym typeface="Calibri"/>
              </a:rPr>
              <a:t>data science</a:t>
            </a:r>
            <a:r>
              <a:rPr b="0" i="0" lang="en-IN" sz="2000" u="none" cap="none" strike="noStrike">
                <a:solidFill>
                  <a:srgbClr val="000000"/>
                </a:solidFill>
                <a:latin typeface="Calibri"/>
                <a:ea typeface="Calibri"/>
                <a:cs typeface="Calibri"/>
                <a:sym typeface="Calibri"/>
              </a:rPr>
              <a:t> field by mastering </a:t>
            </a:r>
            <a:r>
              <a:rPr b="1" i="0" lang="en-IN" sz="2000" u="none" cap="none" strike="noStrike">
                <a:solidFill>
                  <a:srgbClr val="000000"/>
                </a:solidFill>
                <a:latin typeface="Calibri"/>
                <a:ea typeface="Calibri"/>
                <a:cs typeface="Calibri"/>
                <a:sym typeface="Calibri"/>
              </a:rPr>
              <a:t>machine learning</a:t>
            </a:r>
            <a:r>
              <a:rPr b="0" i="0" lang="en-IN" sz="2000" u="none" cap="none" strike="noStrike">
                <a:solidFill>
                  <a:srgbClr val="000000"/>
                </a:solidFill>
                <a:latin typeface="Calibri"/>
                <a:ea typeface="Calibri"/>
                <a:cs typeface="Calibri"/>
                <a:sym typeface="Calibri"/>
              </a:rPr>
              <a:t>, contributing to </a:t>
            </a:r>
            <a:r>
              <a:rPr b="1" i="0" lang="en-IN" sz="2000" u="none" cap="none" strike="noStrike">
                <a:solidFill>
                  <a:srgbClr val="000000"/>
                </a:solidFill>
                <a:latin typeface="Calibri"/>
                <a:ea typeface="Calibri"/>
                <a:cs typeface="Calibri"/>
                <a:sym typeface="Calibri"/>
              </a:rPr>
              <a:t>open-source projects</a:t>
            </a:r>
            <a:r>
              <a:rPr b="0" i="0" lang="en-IN" sz="2000" u="none" cap="none" strike="noStrike">
                <a:solidFill>
                  <a:srgbClr val="000000"/>
                </a:solidFill>
                <a:latin typeface="Calibri"/>
                <a:ea typeface="Calibri"/>
                <a:cs typeface="Calibri"/>
                <a:sym typeface="Calibri"/>
              </a:rPr>
              <a:t>, and leveraging </a:t>
            </a:r>
            <a:r>
              <a:rPr b="1" i="0" lang="en-IN" sz="2000" u="none" cap="none" strike="noStrike">
                <a:solidFill>
                  <a:srgbClr val="000000"/>
                </a:solidFill>
                <a:latin typeface="Calibri"/>
                <a:ea typeface="Calibri"/>
                <a:cs typeface="Calibri"/>
                <a:sym typeface="Calibri"/>
              </a:rPr>
              <a:t>storytelling through data visualizations</a:t>
            </a:r>
            <a:r>
              <a:rPr b="0" i="0" lang="en-IN" sz="2000" u="none" cap="none" strike="noStrike">
                <a:solidFill>
                  <a:srgbClr val="000000"/>
                </a:solidFill>
                <a:latin typeface="Calibri"/>
                <a:ea typeface="Calibri"/>
                <a:cs typeface="Calibri"/>
                <a:sym typeface="Calibri"/>
              </a:rPr>
              <a:t> to drive business 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Calibri"/>
                <a:ea typeface="Calibri"/>
                <a:cs typeface="Calibri"/>
                <a:sym typeface="Calibri"/>
              </a:rPr>
              <a:t>🔗 </a:t>
            </a:r>
            <a:r>
              <a:rPr b="1" i="0" lang="en-IN" sz="2000" u="none" cap="none" strike="noStrike">
                <a:solidFill>
                  <a:srgbClr val="000000"/>
                </a:solidFill>
                <a:latin typeface="Calibri"/>
                <a:ea typeface="Calibri"/>
                <a:cs typeface="Calibri"/>
                <a:sym typeface="Calibri"/>
              </a:rPr>
              <a:t>GitHub</a:t>
            </a:r>
            <a:r>
              <a:rPr b="0" i="0" lang="en-IN" sz="2000" u="none" cap="none" strike="noStrike">
                <a:solidFill>
                  <a:srgbClr val="000000"/>
                </a:solidFill>
                <a:latin typeface="Calibri"/>
                <a:ea typeface="Calibri"/>
                <a:cs typeface="Calibri"/>
                <a:sym typeface="Calibri"/>
              </a:rPr>
              <a:t>: </a:t>
            </a:r>
            <a:r>
              <a:rPr b="0" i="0" lang="en-IN" sz="2000" u="sng" cap="none" strike="noStrike">
                <a:solidFill>
                  <a:schemeClr val="hlink"/>
                </a:solidFill>
                <a:latin typeface="Calibri"/>
                <a:ea typeface="Calibri"/>
                <a:cs typeface="Calibri"/>
                <a:sym typeface="Calibri"/>
                <a:hlinkClick r:id="rId3"/>
              </a:rPr>
              <a:t>https://github.com/ChallaRake</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br>
              <a:rPr b="0" i="0" lang="en-IN" sz="2000" u="none" cap="none" strike="noStrike">
                <a:solidFill>
                  <a:srgbClr val="000000"/>
                </a:solidFill>
                <a:latin typeface="Calibri"/>
                <a:ea typeface="Calibri"/>
                <a:cs typeface="Calibri"/>
                <a:sym typeface="Calibri"/>
              </a:rPr>
            </a:br>
            <a:r>
              <a:rPr b="0" i="0" lang="en-IN" sz="2000" u="none" cap="none" strike="noStrike">
                <a:solidFill>
                  <a:srgbClr val="000000"/>
                </a:solidFill>
                <a:latin typeface="Calibri"/>
                <a:ea typeface="Calibri"/>
                <a:cs typeface="Calibri"/>
                <a:sym typeface="Calibri"/>
              </a:rPr>
              <a:t>🔗 </a:t>
            </a:r>
            <a:r>
              <a:rPr b="1" i="0" lang="en-IN" sz="2000" u="none" cap="none" strike="noStrike">
                <a:solidFill>
                  <a:srgbClr val="000000"/>
                </a:solidFill>
                <a:latin typeface="Calibri"/>
                <a:ea typeface="Calibri"/>
                <a:cs typeface="Calibri"/>
                <a:sym typeface="Calibri"/>
              </a:rPr>
              <a:t>LinkedIn</a:t>
            </a:r>
            <a:r>
              <a:rPr b="0" i="0" lang="en-IN" sz="2000" u="none" cap="none" strike="noStrike">
                <a:solidFill>
                  <a:srgbClr val="000000"/>
                </a:solidFill>
                <a:latin typeface="Calibri"/>
                <a:ea typeface="Calibri"/>
                <a:cs typeface="Calibri"/>
                <a:sym typeface="Calibri"/>
              </a:rPr>
              <a:t>: </a:t>
            </a:r>
            <a:r>
              <a:rPr b="0" i="0" lang="en-IN" sz="2000" u="sng" cap="none" strike="noStrike">
                <a:solidFill>
                  <a:schemeClr val="hlink"/>
                </a:solidFill>
                <a:latin typeface="Calibri"/>
                <a:ea typeface="Calibri"/>
                <a:cs typeface="Calibri"/>
                <a:sym typeface="Calibri"/>
                <a:hlinkClick r:id="rId4"/>
              </a:rPr>
              <a:t>https://www.linkedin.com/in/challa-rakesh-reddy/</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After Cleaning</a:t>
            </a:r>
            <a:endParaRPr b="0" i="0" sz="1800" u="none" cap="none" strike="noStrike">
              <a:solidFill>
                <a:srgbClr val="FF0000"/>
              </a:solidFill>
              <a:latin typeface="Calibri"/>
              <a:ea typeface="Calibri"/>
              <a:cs typeface="Calibri"/>
              <a:sym typeface="Calibri"/>
            </a:endParaRPr>
          </a:p>
        </p:txBody>
      </p:sp>
      <p:pic>
        <p:nvPicPr>
          <p:cNvPr id="235" name="Google Shape;235;p32" title="Screenshot 2025-04-26 164149.png"/>
          <p:cNvPicPr preferRelativeResize="0"/>
          <p:nvPr/>
        </p:nvPicPr>
        <p:blipFill rotWithShape="1">
          <a:blip r:embed="rId3">
            <a:alphaModFix/>
          </a:blip>
          <a:srcRect b="0" l="0" r="0" t="0"/>
          <a:stretch/>
        </p:blipFill>
        <p:spPr>
          <a:xfrm>
            <a:off x="6419975" y="1107000"/>
            <a:ext cx="5133975" cy="4810125"/>
          </a:xfrm>
          <a:prstGeom prst="rect">
            <a:avLst/>
          </a:prstGeom>
          <a:noFill/>
          <a:ln>
            <a:noFill/>
          </a:ln>
        </p:spPr>
      </p:pic>
      <p:pic>
        <p:nvPicPr>
          <p:cNvPr id="236" name="Google Shape;236;p32" title="Screenshot 2025-04-26 171847.png"/>
          <p:cNvPicPr preferRelativeResize="0"/>
          <p:nvPr/>
        </p:nvPicPr>
        <p:blipFill rotWithShape="1">
          <a:blip r:embed="rId4">
            <a:alphaModFix/>
          </a:blip>
          <a:srcRect b="0" l="0" r="0" t="0"/>
          <a:stretch/>
        </p:blipFill>
        <p:spPr>
          <a:xfrm>
            <a:off x="580275" y="1028700"/>
            <a:ext cx="5086350" cy="4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nvSpPr>
        <p:spPr>
          <a:xfrm>
            <a:off x="6521825" y="1246750"/>
            <a:ext cx="5377800" cy="2124000"/>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There are total 55 types of companies.</a:t>
            </a:r>
            <a:endParaRPr b="0" i="0" sz="2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The highest count of the type of company is “IT Services &amp; Consulting”.</a:t>
            </a:r>
            <a:endParaRPr b="0" i="0" sz="2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The top 10 types of companies are,</a:t>
            </a:r>
            <a:endParaRPr b="0" i="0" sz="2200" u="none" cap="none" strike="noStrike">
              <a:solidFill>
                <a:schemeClr val="dk1"/>
              </a:solidFill>
              <a:latin typeface="Calibri"/>
              <a:ea typeface="Calibri"/>
              <a:cs typeface="Calibri"/>
              <a:sym typeface="Calibri"/>
            </a:endParaRPr>
          </a:p>
        </p:txBody>
      </p:sp>
      <p:sp>
        <p:nvSpPr>
          <p:cNvPr id="242" name="Google Shape;242;p33"/>
          <p:cNvSpPr txBox="1"/>
          <p:nvPr/>
        </p:nvSpPr>
        <p:spPr>
          <a:xfrm>
            <a:off x="298047" y="464075"/>
            <a:ext cx="93921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0" i="0" lang="en-IN" sz="3200" u="none" cap="none" strike="noStrike">
                <a:solidFill>
                  <a:srgbClr val="FF0000"/>
                </a:solidFill>
                <a:latin typeface="Lato Black"/>
                <a:ea typeface="Lato Black"/>
                <a:cs typeface="Lato Black"/>
                <a:sym typeface="Lato Black"/>
              </a:rPr>
              <a:t>What are the Types of Companies?</a:t>
            </a:r>
            <a:endParaRPr b="0" i="0" sz="1800" u="none" cap="none" strike="noStrike">
              <a:solidFill>
                <a:srgbClr val="FF0000"/>
              </a:solidFill>
              <a:latin typeface="Calibri"/>
              <a:ea typeface="Calibri"/>
              <a:cs typeface="Calibri"/>
              <a:sym typeface="Calibri"/>
            </a:endParaRPr>
          </a:p>
        </p:txBody>
      </p:sp>
      <p:pic>
        <p:nvPicPr>
          <p:cNvPr id="243" name="Google Shape;243;p33" title="cnt_ctype (3).png"/>
          <p:cNvPicPr preferRelativeResize="0"/>
          <p:nvPr/>
        </p:nvPicPr>
        <p:blipFill rotWithShape="1">
          <a:blip r:embed="rId3">
            <a:alphaModFix/>
          </a:blip>
          <a:srcRect b="0" l="0" r="0" t="0"/>
          <a:stretch/>
        </p:blipFill>
        <p:spPr>
          <a:xfrm>
            <a:off x="247500" y="950375"/>
            <a:ext cx="6169500" cy="5472600"/>
          </a:xfrm>
          <a:prstGeom prst="rect">
            <a:avLst/>
          </a:prstGeom>
          <a:noFill/>
          <a:ln>
            <a:noFill/>
          </a:ln>
        </p:spPr>
      </p:pic>
      <p:pic>
        <p:nvPicPr>
          <p:cNvPr id="244" name="Google Shape;244;p33" title="ctype_valcnt.png"/>
          <p:cNvPicPr preferRelativeResize="0"/>
          <p:nvPr/>
        </p:nvPicPr>
        <p:blipFill rotWithShape="1">
          <a:blip r:embed="rId4">
            <a:alphaModFix/>
          </a:blip>
          <a:srcRect b="0" l="0" r="0" t="0"/>
          <a:stretch/>
        </p:blipFill>
        <p:spPr>
          <a:xfrm>
            <a:off x="7187450" y="3370750"/>
            <a:ext cx="3744050" cy="286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nvSpPr>
        <p:spPr>
          <a:xfrm>
            <a:off x="737800" y="1222975"/>
            <a:ext cx="11114400" cy="3693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250" name="Google Shape;250;p34"/>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0" i="0" lang="en-IN" sz="3200" u="none" cap="none" strike="noStrike">
                <a:solidFill>
                  <a:srgbClr val="FF0000"/>
                </a:solidFill>
                <a:latin typeface="Lato Black"/>
                <a:ea typeface="Lato Black"/>
                <a:cs typeface="Lato Black"/>
                <a:sym typeface="Lato Black"/>
              </a:rPr>
              <a:t>Types of Companies and their Distribution</a:t>
            </a:r>
            <a:endParaRPr/>
          </a:p>
        </p:txBody>
      </p:sp>
      <p:sp>
        <p:nvSpPr>
          <p:cNvPr id="251" name="Google Shape;251;p34"/>
          <p:cNvSpPr txBox="1"/>
          <p:nvPr/>
        </p:nvSpPr>
        <p:spPr>
          <a:xfrm>
            <a:off x="275750" y="5971325"/>
            <a:ext cx="8070300" cy="772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‘IT Services &amp; Consulting’ are more in our data.</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Followed by ‘Banking’ and ‘Insurance’.</a:t>
            </a:r>
            <a:endParaRPr b="0" i="0" sz="2000" u="none" cap="none" strike="noStrike">
              <a:solidFill>
                <a:schemeClr val="dk1"/>
              </a:solidFill>
              <a:latin typeface="Calibri"/>
              <a:ea typeface="Calibri"/>
              <a:cs typeface="Calibri"/>
              <a:sym typeface="Calibri"/>
            </a:endParaRPr>
          </a:p>
        </p:txBody>
      </p:sp>
      <p:pic>
        <p:nvPicPr>
          <p:cNvPr id="252" name="Google Shape;252;p34" title="newplot.png"/>
          <p:cNvPicPr preferRelativeResize="0"/>
          <p:nvPr/>
        </p:nvPicPr>
        <p:blipFill rotWithShape="1">
          <a:blip r:embed="rId3">
            <a:alphaModFix/>
          </a:blip>
          <a:srcRect b="0" l="0" r="0" t="0"/>
          <a:stretch/>
        </p:blipFill>
        <p:spPr>
          <a:xfrm>
            <a:off x="5718508" y="1150375"/>
            <a:ext cx="6026866" cy="5034899"/>
          </a:xfrm>
          <a:prstGeom prst="rect">
            <a:avLst/>
          </a:prstGeom>
          <a:noFill/>
          <a:ln>
            <a:noFill/>
          </a:ln>
        </p:spPr>
      </p:pic>
      <p:pic>
        <p:nvPicPr>
          <p:cNvPr id="253" name="Google Shape;253;p34" title="Screenshot 2025-05-02 173905.png"/>
          <p:cNvPicPr preferRelativeResize="0"/>
          <p:nvPr/>
        </p:nvPicPr>
        <p:blipFill rotWithShape="1">
          <a:blip r:embed="rId4">
            <a:alphaModFix/>
          </a:blip>
          <a:srcRect b="0" l="0" r="0" t="0"/>
          <a:stretch/>
        </p:blipFill>
        <p:spPr>
          <a:xfrm>
            <a:off x="439550" y="1447525"/>
            <a:ext cx="4873226" cy="4428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Distributions of each Numerical Columns</a:t>
            </a:r>
            <a:endParaRPr b="0" i="0" sz="1800" u="none" cap="none" strike="noStrike">
              <a:solidFill>
                <a:srgbClr val="FF0000"/>
              </a:solidFill>
              <a:latin typeface="Calibri"/>
              <a:ea typeface="Calibri"/>
              <a:cs typeface="Calibri"/>
              <a:sym typeface="Calibri"/>
            </a:endParaRPr>
          </a:p>
        </p:txBody>
      </p:sp>
      <p:pic>
        <p:nvPicPr>
          <p:cNvPr id="259" name="Google Shape;259;p35" title="Screenshot 2025-04-27 181654.png"/>
          <p:cNvPicPr preferRelativeResize="0"/>
          <p:nvPr/>
        </p:nvPicPr>
        <p:blipFill rotWithShape="1">
          <a:blip r:embed="rId3">
            <a:alphaModFix/>
          </a:blip>
          <a:srcRect b="0" l="0" r="0" t="0"/>
          <a:stretch/>
        </p:blipFill>
        <p:spPr>
          <a:xfrm>
            <a:off x="556500" y="1023775"/>
            <a:ext cx="3094596" cy="2641725"/>
          </a:xfrm>
          <a:prstGeom prst="rect">
            <a:avLst/>
          </a:prstGeom>
          <a:noFill/>
          <a:ln>
            <a:noFill/>
          </a:ln>
        </p:spPr>
      </p:pic>
      <p:pic>
        <p:nvPicPr>
          <p:cNvPr id="260" name="Google Shape;260;p35" title="Screenshot 2025-04-27 182122.png"/>
          <p:cNvPicPr preferRelativeResize="0"/>
          <p:nvPr/>
        </p:nvPicPr>
        <p:blipFill rotWithShape="1">
          <a:blip r:embed="rId4">
            <a:alphaModFix/>
          </a:blip>
          <a:srcRect b="0" l="0" r="0" t="0"/>
          <a:stretch/>
        </p:blipFill>
        <p:spPr>
          <a:xfrm>
            <a:off x="694300" y="3806000"/>
            <a:ext cx="2956801" cy="2641725"/>
          </a:xfrm>
          <a:prstGeom prst="rect">
            <a:avLst/>
          </a:prstGeom>
          <a:noFill/>
          <a:ln>
            <a:noFill/>
          </a:ln>
        </p:spPr>
      </p:pic>
      <p:pic>
        <p:nvPicPr>
          <p:cNvPr id="261" name="Google Shape;261;p35" title="Screenshot 2025-04-27 182418.png"/>
          <p:cNvPicPr preferRelativeResize="0"/>
          <p:nvPr/>
        </p:nvPicPr>
        <p:blipFill rotWithShape="1">
          <a:blip r:embed="rId5">
            <a:alphaModFix/>
          </a:blip>
          <a:srcRect b="0" l="0" r="0" t="0"/>
          <a:stretch/>
        </p:blipFill>
        <p:spPr>
          <a:xfrm>
            <a:off x="3870575" y="3758450"/>
            <a:ext cx="3094601" cy="2641726"/>
          </a:xfrm>
          <a:prstGeom prst="rect">
            <a:avLst/>
          </a:prstGeom>
          <a:noFill/>
          <a:ln>
            <a:noFill/>
          </a:ln>
        </p:spPr>
      </p:pic>
      <p:pic>
        <p:nvPicPr>
          <p:cNvPr id="262" name="Google Shape;262;p35" title="Screenshot 2025-04-27 182605.png"/>
          <p:cNvPicPr preferRelativeResize="0"/>
          <p:nvPr/>
        </p:nvPicPr>
        <p:blipFill rotWithShape="1">
          <a:blip r:embed="rId6">
            <a:alphaModFix/>
          </a:blip>
          <a:srcRect b="0" l="0" r="0" t="0"/>
          <a:stretch/>
        </p:blipFill>
        <p:spPr>
          <a:xfrm>
            <a:off x="3831775" y="1069176"/>
            <a:ext cx="3133401" cy="2641726"/>
          </a:xfrm>
          <a:prstGeom prst="rect">
            <a:avLst/>
          </a:prstGeom>
          <a:noFill/>
          <a:ln>
            <a:noFill/>
          </a:ln>
        </p:spPr>
      </p:pic>
      <p:sp>
        <p:nvSpPr>
          <p:cNvPr id="263" name="Google Shape;263;p35"/>
          <p:cNvSpPr txBox="1"/>
          <p:nvPr/>
        </p:nvSpPr>
        <p:spPr>
          <a:xfrm>
            <a:off x="7312025" y="1122000"/>
            <a:ext cx="4528500" cy="4968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distribution across the x-axis is very low for Reviews, Jobs, Salaries &amp; Interviews.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Especially when it comes to the Jobs, Interviews &amp; Salaries  the distribution is very low across the x-axis.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most of the data lies between,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libri"/>
                <a:ea typeface="Calibri"/>
                <a:cs typeface="Calibri"/>
                <a:sym typeface="Calibri"/>
              </a:rPr>
              <a:t>-&gt; 0 to 1000 for Jobs and Interviews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libri"/>
                <a:ea typeface="Calibri"/>
                <a:cs typeface="Calibri"/>
                <a:sym typeface="Calibri"/>
              </a:rPr>
              <a:t>-&gt; 0 to 10000 for Reviews &amp; Salaries</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Distribution of Ratings</a:t>
            </a:r>
            <a:endParaRPr b="0" i="0" sz="3200" u="none" cap="none" strike="noStrike">
              <a:solidFill>
                <a:srgbClr val="FF0000"/>
              </a:solidFill>
              <a:latin typeface="Lato Black"/>
              <a:ea typeface="Lato Black"/>
              <a:cs typeface="Lato Black"/>
              <a:sym typeface="Lato Black"/>
            </a:endParaRPr>
          </a:p>
        </p:txBody>
      </p:sp>
      <p:pic>
        <p:nvPicPr>
          <p:cNvPr id="269" name="Google Shape;269;p36" title="Screenshot 2025-04-27 182011.png"/>
          <p:cNvPicPr preferRelativeResize="0"/>
          <p:nvPr/>
        </p:nvPicPr>
        <p:blipFill rotWithShape="1">
          <a:blip r:embed="rId3">
            <a:alphaModFix/>
          </a:blip>
          <a:srcRect b="0" l="0" r="0" t="0"/>
          <a:stretch/>
        </p:blipFill>
        <p:spPr>
          <a:xfrm>
            <a:off x="570725" y="1356576"/>
            <a:ext cx="5570995" cy="4293850"/>
          </a:xfrm>
          <a:prstGeom prst="rect">
            <a:avLst/>
          </a:prstGeom>
          <a:noFill/>
          <a:ln>
            <a:noFill/>
          </a:ln>
        </p:spPr>
      </p:pic>
      <p:sp>
        <p:nvSpPr>
          <p:cNvPr id="270" name="Google Shape;270;p36"/>
          <p:cNvSpPr txBox="1"/>
          <p:nvPr/>
        </p:nvSpPr>
        <p:spPr>
          <a:xfrm>
            <a:off x="6646425" y="1145775"/>
            <a:ext cx="5110800" cy="4374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The histogram shows a </a:t>
            </a:r>
            <a:r>
              <a:rPr b="1" lang="en-IN" sz="2000">
                <a:solidFill>
                  <a:schemeClr val="dk1"/>
                </a:solidFill>
                <a:latin typeface="Calibri"/>
                <a:ea typeface="Calibri"/>
                <a:cs typeface="Calibri"/>
                <a:sym typeface="Calibri"/>
              </a:rPr>
              <a:t>bell-shaped curve</a:t>
            </a:r>
            <a:r>
              <a:rPr lang="en-IN" sz="2000">
                <a:solidFill>
                  <a:schemeClr val="dk1"/>
                </a:solidFill>
                <a:latin typeface="Calibri"/>
                <a:ea typeface="Calibri"/>
                <a:cs typeface="Calibri"/>
                <a:sym typeface="Calibri"/>
              </a:rPr>
              <a:t>, with most ratings clustering around </a:t>
            </a:r>
            <a:r>
              <a:rPr b="1" lang="en-IN" sz="2000">
                <a:solidFill>
                  <a:schemeClr val="dk1"/>
                </a:solidFill>
                <a:latin typeface="Calibri"/>
                <a:ea typeface="Calibri"/>
                <a:cs typeface="Calibri"/>
                <a:sym typeface="Calibri"/>
              </a:rPr>
              <a:t>4.00</a:t>
            </a:r>
            <a:r>
              <a:rPr lang="en-I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sz="2000">
              <a:solidFill>
                <a:schemeClr val="dk1"/>
              </a:solidFill>
              <a:latin typeface="Calibri"/>
              <a:ea typeface="Calibri"/>
              <a:cs typeface="Calibri"/>
              <a:sym typeface="Calibri"/>
            </a:endParaRPr>
          </a:p>
          <a:p>
            <a:pPr indent="-355600" lvl="0" marL="457200" rtl="0" algn="l">
              <a:lnSpc>
                <a:spcPct val="115000"/>
              </a:lnSpc>
              <a:spcBef>
                <a:spcPts val="1200"/>
              </a:spcBef>
              <a:spcAft>
                <a:spcPts val="0"/>
              </a:spcAft>
              <a:buClr>
                <a:schemeClr val="dk1"/>
              </a:buClr>
              <a:buSzPts val="2000"/>
              <a:buFont typeface="Calibri"/>
              <a:buChar char="●"/>
            </a:pPr>
            <a:r>
              <a:rPr b="0" i="0" lang="en-IN" sz="2200" u="none" cap="none" strike="noStrike">
                <a:solidFill>
                  <a:schemeClr val="dk1"/>
                </a:solidFill>
                <a:latin typeface="Calibri"/>
                <a:ea typeface="Calibri"/>
                <a:cs typeface="Calibri"/>
                <a:sym typeface="Calibri"/>
              </a:rPr>
              <a:t>In Ratings, most of the distribution happens around </a:t>
            </a:r>
            <a:r>
              <a:rPr b="1" i="0" lang="en-IN" sz="2200" u="none" cap="none" strike="noStrike">
                <a:solidFill>
                  <a:schemeClr val="dk1"/>
                </a:solidFill>
                <a:latin typeface="Calibri"/>
                <a:ea typeface="Calibri"/>
                <a:cs typeface="Calibri"/>
                <a:sym typeface="Calibri"/>
              </a:rPr>
              <a:t>3.75</a:t>
            </a:r>
            <a:r>
              <a:rPr b="0" i="0" lang="en-IN" sz="2200" u="none" cap="none" strike="noStrike">
                <a:solidFill>
                  <a:schemeClr val="dk1"/>
                </a:solidFill>
                <a:latin typeface="Calibri"/>
                <a:ea typeface="Calibri"/>
                <a:cs typeface="Calibri"/>
                <a:sym typeface="Calibri"/>
              </a:rPr>
              <a:t> to </a:t>
            </a:r>
            <a:r>
              <a:rPr b="1" i="0" lang="en-IN" sz="2200" u="none" cap="none" strike="noStrike">
                <a:solidFill>
                  <a:schemeClr val="dk1"/>
                </a:solidFill>
                <a:latin typeface="Calibri"/>
                <a:ea typeface="Calibri"/>
                <a:cs typeface="Calibri"/>
                <a:sym typeface="Calibri"/>
              </a:rPr>
              <a:t>4.25</a:t>
            </a:r>
            <a:r>
              <a:rPr b="0" i="0" lang="en-IN" sz="2200" u="none" cap="none" strike="noStrike">
                <a:solidFill>
                  <a:schemeClr val="dk1"/>
                </a:solidFill>
                <a:latin typeface="Calibri"/>
                <a:ea typeface="Calibri"/>
                <a:cs typeface="Calibri"/>
                <a:sym typeface="Calibri"/>
              </a:rPr>
              <a:t>.</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Most of the data lies between, </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rPr b="1" i="0" lang="en-IN" sz="2200" u="none" cap="none" strike="noStrike">
                <a:solidFill>
                  <a:schemeClr val="dk1"/>
                </a:solidFill>
                <a:latin typeface="Calibri"/>
                <a:ea typeface="Calibri"/>
                <a:cs typeface="Calibri"/>
                <a:sym typeface="Calibri"/>
              </a:rPr>
              <a:t>3.75 </a:t>
            </a:r>
            <a:r>
              <a:rPr i="0" lang="en-IN" sz="2200" u="none" cap="none" strike="noStrike">
                <a:solidFill>
                  <a:schemeClr val="dk1"/>
                </a:solidFill>
                <a:latin typeface="Calibri"/>
                <a:ea typeface="Calibri"/>
                <a:cs typeface="Calibri"/>
                <a:sym typeface="Calibri"/>
              </a:rPr>
              <a:t>to</a:t>
            </a:r>
            <a:r>
              <a:rPr b="1" i="0" lang="en-IN" sz="2200" u="none" cap="none" strike="noStrike">
                <a:solidFill>
                  <a:schemeClr val="dk1"/>
                </a:solidFill>
                <a:latin typeface="Calibri"/>
                <a:ea typeface="Calibri"/>
                <a:cs typeface="Calibri"/>
                <a:sym typeface="Calibri"/>
              </a:rPr>
              <a:t> 4.25</a:t>
            </a:r>
            <a:r>
              <a:rPr lang="en-IN" sz="2200">
                <a:solidFill>
                  <a:schemeClr val="dk1"/>
                </a:solidFill>
                <a:latin typeface="Calibri"/>
                <a:ea typeface="Calibri"/>
                <a:cs typeface="Calibri"/>
                <a:sym typeface="Calibri"/>
              </a:rPr>
              <a:t>.</a:t>
            </a:r>
            <a:endParaRPr i="0" sz="2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How Company Type described by its Age?</a:t>
            </a:r>
            <a:endParaRPr b="0" i="0" sz="1800" u="none" cap="none" strike="noStrike">
              <a:solidFill>
                <a:srgbClr val="FF0000"/>
              </a:solidFill>
              <a:latin typeface="Calibri"/>
              <a:ea typeface="Calibri"/>
              <a:cs typeface="Calibri"/>
              <a:sym typeface="Calibri"/>
            </a:endParaRPr>
          </a:p>
        </p:txBody>
      </p:sp>
      <p:pic>
        <p:nvPicPr>
          <p:cNvPr id="276" name="Google Shape;276;p37" title="Screenshot 2025-04-27 185156.png"/>
          <p:cNvPicPr preferRelativeResize="0"/>
          <p:nvPr/>
        </p:nvPicPr>
        <p:blipFill rotWithShape="1">
          <a:blip r:embed="rId3">
            <a:alphaModFix/>
          </a:blip>
          <a:srcRect b="0" l="0" r="0" t="0"/>
          <a:stretch/>
        </p:blipFill>
        <p:spPr>
          <a:xfrm>
            <a:off x="152400" y="1035675"/>
            <a:ext cx="3641500" cy="5494275"/>
          </a:xfrm>
          <a:prstGeom prst="rect">
            <a:avLst/>
          </a:prstGeom>
          <a:noFill/>
          <a:ln>
            <a:noFill/>
          </a:ln>
        </p:spPr>
      </p:pic>
      <p:pic>
        <p:nvPicPr>
          <p:cNvPr id="277" name="Google Shape;277;p37" title="Screenshot 2025-04-27 185402.png"/>
          <p:cNvPicPr preferRelativeResize="0"/>
          <p:nvPr/>
        </p:nvPicPr>
        <p:blipFill rotWithShape="1">
          <a:blip r:embed="rId4">
            <a:alphaModFix/>
          </a:blip>
          <a:srcRect b="0" l="0" r="0" t="0"/>
          <a:stretch/>
        </p:blipFill>
        <p:spPr>
          <a:xfrm>
            <a:off x="3852125" y="1035675"/>
            <a:ext cx="3735675" cy="5494274"/>
          </a:xfrm>
          <a:prstGeom prst="rect">
            <a:avLst/>
          </a:prstGeom>
          <a:noFill/>
          <a:ln>
            <a:noFill/>
          </a:ln>
        </p:spPr>
      </p:pic>
      <p:sp>
        <p:nvSpPr>
          <p:cNvPr id="278" name="Google Shape;278;p37"/>
          <p:cNvSpPr txBox="1"/>
          <p:nvPr/>
        </p:nvSpPr>
        <p:spPr>
          <a:xfrm>
            <a:off x="7632950" y="1026925"/>
            <a:ext cx="4326300" cy="5182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In these plots, ‘Engineering &amp; Construction’ industry has the maximum age followed by ‘Banking’.</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And ‘BPO’ has minimum age,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libri"/>
                <a:ea typeface="Calibri"/>
                <a:cs typeface="Calibri"/>
                <a:sym typeface="Calibri"/>
              </a:rPr>
              <a:t>-&gt; BPO - Business Process Outsourcing</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Average &amp; Count of Age on each Company Type?</a:t>
            </a:r>
            <a:endParaRPr b="0" i="0" sz="1800" u="none" cap="none" strike="noStrike">
              <a:solidFill>
                <a:srgbClr val="FF0000"/>
              </a:solidFill>
              <a:latin typeface="Calibri"/>
              <a:ea typeface="Calibri"/>
              <a:cs typeface="Calibri"/>
              <a:sym typeface="Calibri"/>
            </a:endParaRPr>
          </a:p>
        </p:txBody>
      </p:sp>
      <p:pic>
        <p:nvPicPr>
          <p:cNvPr id="284" name="Google Shape;284;p38" title="Screenshot 2025-04-27 190345.png"/>
          <p:cNvPicPr preferRelativeResize="0"/>
          <p:nvPr/>
        </p:nvPicPr>
        <p:blipFill rotWithShape="1">
          <a:blip r:embed="rId3">
            <a:alphaModFix/>
          </a:blip>
          <a:srcRect b="0" l="0" r="0" t="0"/>
          <a:stretch/>
        </p:blipFill>
        <p:spPr>
          <a:xfrm>
            <a:off x="152400" y="1035675"/>
            <a:ext cx="3807875" cy="5494275"/>
          </a:xfrm>
          <a:prstGeom prst="rect">
            <a:avLst/>
          </a:prstGeom>
          <a:noFill/>
          <a:ln>
            <a:noFill/>
          </a:ln>
        </p:spPr>
      </p:pic>
      <p:sp>
        <p:nvSpPr>
          <p:cNvPr id="285" name="Google Shape;285;p38"/>
          <p:cNvSpPr txBox="1"/>
          <p:nvPr/>
        </p:nvSpPr>
        <p:spPr>
          <a:xfrm>
            <a:off x="7846875" y="1035675"/>
            <a:ext cx="4077000" cy="5027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‘Railways’ has the highest Avg age followed by ‘others’.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‘IT Services &amp; Consulting’ has the highest age count.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It shows that the ‘IT Services &amp; Consulting’ industry is the primary industry among all the companies even though it has Minimum age.</a:t>
            </a:r>
            <a:endParaRPr b="0" i="0" sz="2000" u="none" cap="none" strike="noStrike">
              <a:solidFill>
                <a:schemeClr val="dk1"/>
              </a:solidFill>
              <a:latin typeface="Calibri"/>
              <a:ea typeface="Calibri"/>
              <a:cs typeface="Calibri"/>
              <a:sym typeface="Calibri"/>
            </a:endParaRPr>
          </a:p>
        </p:txBody>
      </p:sp>
      <p:pic>
        <p:nvPicPr>
          <p:cNvPr id="286" name="Google Shape;286;p38" title="Screenshot 2025-04-27 190655.png"/>
          <p:cNvPicPr preferRelativeResize="0"/>
          <p:nvPr/>
        </p:nvPicPr>
        <p:blipFill rotWithShape="1">
          <a:blip r:embed="rId4">
            <a:alphaModFix/>
          </a:blip>
          <a:srcRect b="0" l="0" r="0" t="0"/>
          <a:stretch/>
        </p:blipFill>
        <p:spPr>
          <a:xfrm>
            <a:off x="4007825" y="1035675"/>
            <a:ext cx="3761787" cy="549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Ratings Based on Company Type</a:t>
            </a:r>
            <a:endParaRPr b="0" i="0" sz="1800" u="none" cap="none" strike="noStrike">
              <a:solidFill>
                <a:srgbClr val="FF0000"/>
              </a:solidFill>
              <a:latin typeface="Calibri"/>
              <a:ea typeface="Calibri"/>
              <a:cs typeface="Calibri"/>
              <a:sym typeface="Calibri"/>
            </a:endParaRPr>
          </a:p>
        </p:txBody>
      </p:sp>
      <p:sp>
        <p:nvSpPr>
          <p:cNvPr id="292" name="Google Shape;292;p39"/>
          <p:cNvSpPr txBox="1"/>
          <p:nvPr/>
        </p:nvSpPr>
        <p:spPr>
          <a:xfrm>
            <a:off x="6266100" y="1050700"/>
            <a:ext cx="5479200" cy="5087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In ‘Internet’ industry the ratings are high compared to ‘IT Services &amp; Consulting’ due to the users are high.</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There are few Extreme low and high ratings for industries Banking, Pharma, Finance, NBFC and so on. This is due to users are more/less satisfied with the these Industries.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Most of the ratings around 3.5 to 4.2.</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‘NBFC’, </a:t>
            </a:r>
            <a:r>
              <a:rPr lang="en-IN" sz="2000">
                <a:solidFill>
                  <a:schemeClr val="dk1"/>
                </a:solidFill>
                <a:latin typeface="Calibri"/>
                <a:ea typeface="Calibri"/>
                <a:cs typeface="Calibri"/>
                <a:sym typeface="Calibri"/>
              </a:rPr>
              <a:t>‘Banking’, </a:t>
            </a:r>
            <a:r>
              <a:rPr b="0" i="0" lang="en-IN" sz="2000" u="none" cap="none" strike="noStrike">
                <a:solidFill>
                  <a:schemeClr val="dk1"/>
                </a:solidFill>
                <a:latin typeface="Calibri"/>
                <a:ea typeface="Calibri"/>
                <a:cs typeface="Calibri"/>
                <a:sym typeface="Calibri"/>
              </a:rPr>
              <a:t>‘Pharma’ &amp; ‘Financial Services’ industries are highly satisfied by customers.</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101600" marR="0" rtl="0" algn="l">
              <a:lnSpc>
                <a:spcPct val="100000"/>
              </a:lnSpc>
              <a:spcBef>
                <a:spcPts val="0"/>
              </a:spcBef>
              <a:spcAft>
                <a:spcPts val="0"/>
              </a:spcAft>
              <a:buNone/>
            </a:pPr>
            <a:r>
              <a:rPr b="0" i="0" lang="en-IN" sz="2000" u="none" cap="none" strike="noStrike">
                <a:solidFill>
                  <a:schemeClr val="dk1"/>
                </a:solidFill>
                <a:latin typeface="Calibri"/>
                <a:ea typeface="Calibri"/>
                <a:cs typeface="Calibri"/>
                <a:sym typeface="Calibri"/>
              </a:rPr>
              <a:t>      NBFC – Non-Banking Financial Company</a:t>
            </a:r>
            <a:endParaRPr b="0" i="0" sz="2000" u="none" cap="none" strike="noStrike">
              <a:solidFill>
                <a:schemeClr val="dk1"/>
              </a:solidFill>
              <a:latin typeface="Calibri"/>
              <a:ea typeface="Calibri"/>
              <a:cs typeface="Calibri"/>
              <a:sym typeface="Calibri"/>
            </a:endParaRPr>
          </a:p>
        </p:txBody>
      </p:sp>
      <p:pic>
        <p:nvPicPr>
          <p:cNvPr id="293" name="Google Shape;293;p39" title="Screenshot 2025-05-02 180513.png"/>
          <p:cNvPicPr preferRelativeResize="0"/>
          <p:nvPr/>
        </p:nvPicPr>
        <p:blipFill rotWithShape="1">
          <a:blip r:embed="rId3">
            <a:alphaModFix/>
          </a:blip>
          <a:srcRect b="0" l="0" r="0" t="0"/>
          <a:stretch/>
        </p:blipFill>
        <p:spPr>
          <a:xfrm>
            <a:off x="152400" y="1035675"/>
            <a:ext cx="5851725" cy="2736550"/>
          </a:xfrm>
          <a:prstGeom prst="rect">
            <a:avLst/>
          </a:prstGeom>
          <a:noFill/>
          <a:ln>
            <a:noFill/>
          </a:ln>
        </p:spPr>
      </p:pic>
      <p:pic>
        <p:nvPicPr>
          <p:cNvPr id="294" name="Google Shape;294;p39" title="Screenshot 2025-05-02 180619.png"/>
          <p:cNvPicPr preferRelativeResize="0"/>
          <p:nvPr/>
        </p:nvPicPr>
        <p:blipFill rotWithShape="1">
          <a:blip r:embed="rId4">
            <a:alphaModFix/>
          </a:blip>
          <a:srcRect b="0" l="0" r="0" t="0"/>
          <a:stretch/>
        </p:blipFill>
        <p:spPr>
          <a:xfrm>
            <a:off x="161213" y="3853300"/>
            <a:ext cx="5834094" cy="278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Salaries Based on Company Type</a:t>
            </a:r>
            <a:endParaRPr b="0" i="0" sz="3200" u="none" cap="none" strike="noStrike">
              <a:solidFill>
                <a:srgbClr val="FF0000"/>
              </a:solidFill>
              <a:latin typeface="Lato Black"/>
              <a:ea typeface="Lato Black"/>
              <a:cs typeface="Lato Black"/>
              <a:sym typeface="Lato Black"/>
            </a:endParaRPr>
          </a:p>
        </p:txBody>
      </p:sp>
      <p:sp>
        <p:nvSpPr>
          <p:cNvPr id="300" name="Google Shape;300;p40"/>
          <p:cNvSpPr txBox="1"/>
          <p:nvPr/>
        </p:nvSpPr>
        <p:spPr>
          <a:xfrm>
            <a:off x="6503800" y="1098225"/>
            <a:ext cx="5467500" cy="5004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There are a few extremely high salaries in 'IT Services &amp; Consulting.' These job positions are highly limited because they require highly skilled professionals.</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In Insurance, Pharma, NBFC and Unknown industries offers very low salaries.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highest salary is more than 8 lakhs which is offered by ‘IT Services &amp; Consulting’.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And also most of the higher salaries are offered by ‘IT Services &amp; Consulting’.</a:t>
            </a:r>
            <a:endParaRPr b="0" i="0" sz="2000" u="none" cap="none" strike="noStrike">
              <a:solidFill>
                <a:schemeClr val="dk1"/>
              </a:solidFill>
              <a:latin typeface="Calibri"/>
              <a:ea typeface="Calibri"/>
              <a:cs typeface="Calibri"/>
              <a:sym typeface="Calibri"/>
            </a:endParaRPr>
          </a:p>
        </p:txBody>
      </p:sp>
      <p:pic>
        <p:nvPicPr>
          <p:cNvPr id="301" name="Google Shape;301;p40" title="Screenshot 2025-05-02 181729.png"/>
          <p:cNvPicPr preferRelativeResize="0"/>
          <p:nvPr/>
        </p:nvPicPr>
        <p:blipFill rotWithShape="1">
          <a:blip r:embed="rId3">
            <a:alphaModFix/>
          </a:blip>
          <a:srcRect b="0" l="0" r="0" t="0"/>
          <a:stretch/>
        </p:blipFill>
        <p:spPr>
          <a:xfrm>
            <a:off x="152400" y="952475"/>
            <a:ext cx="6199001" cy="2871954"/>
          </a:xfrm>
          <a:prstGeom prst="rect">
            <a:avLst/>
          </a:prstGeom>
          <a:noFill/>
          <a:ln>
            <a:noFill/>
          </a:ln>
        </p:spPr>
      </p:pic>
      <p:pic>
        <p:nvPicPr>
          <p:cNvPr id="302" name="Google Shape;302;p40" title="Screenshot 2025-05-02 181809.png"/>
          <p:cNvPicPr preferRelativeResize="0"/>
          <p:nvPr/>
        </p:nvPicPr>
        <p:blipFill rotWithShape="1">
          <a:blip r:embed="rId4">
            <a:alphaModFix/>
          </a:blip>
          <a:srcRect b="0" l="0" r="0" t="0"/>
          <a:stretch/>
        </p:blipFill>
        <p:spPr>
          <a:xfrm>
            <a:off x="228200" y="3893625"/>
            <a:ext cx="6123202" cy="272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Relationship between Reviews &amp; Ratings</a:t>
            </a:r>
            <a:endParaRPr b="0" i="0" sz="1800" u="none" cap="none" strike="noStrike">
              <a:solidFill>
                <a:srgbClr val="FF0000"/>
              </a:solidFill>
              <a:latin typeface="Calibri"/>
              <a:ea typeface="Calibri"/>
              <a:cs typeface="Calibri"/>
              <a:sym typeface="Calibri"/>
            </a:endParaRPr>
          </a:p>
        </p:txBody>
      </p:sp>
      <p:pic>
        <p:nvPicPr>
          <p:cNvPr id="308" name="Google Shape;308;p41" title="Screenshot 2025-05-01 192408.png"/>
          <p:cNvPicPr preferRelativeResize="0"/>
          <p:nvPr/>
        </p:nvPicPr>
        <p:blipFill rotWithShape="1">
          <a:blip r:embed="rId3">
            <a:alphaModFix/>
          </a:blip>
          <a:srcRect b="0" l="0" r="0" t="0"/>
          <a:stretch/>
        </p:blipFill>
        <p:spPr>
          <a:xfrm>
            <a:off x="247500" y="2572025"/>
            <a:ext cx="5590726" cy="3637000"/>
          </a:xfrm>
          <a:prstGeom prst="rect">
            <a:avLst/>
          </a:prstGeom>
          <a:noFill/>
          <a:ln>
            <a:noFill/>
          </a:ln>
        </p:spPr>
      </p:pic>
      <p:pic>
        <p:nvPicPr>
          <p:cNvPr id="309" name="Google Shape;309;p41" title="Screenshot 2025-05-01 192501.png"/>
          <p:cNvPicPr preferRelativeResize="0"/>
          <p:nvPr/>
        </p:nvPicPr>
        <p:blipFill rotWithShape="1">
          <a:blip r:embed="rId4">
            <a:alphaModFix/>
          </a:blip>
          <a:srcRect b="0" l="0" r="0" t="0"/>
          <a:stretch/>
        </p:blipFill>
        <p:spPr>
          <a:xfrm>
            <a:off x="1628601" y="988125"/>
            <a:ext cx="2943225" cy="1276350"/>
          </a:xfrm>
          <a:prstGeom prst="rect">
            <a:avLst/>
          </a:prstGeom>
          <a:noFill/>
          <a:ln>
            <a:noFill/>
          </a:ln>
        </p:spPr>
      </p:pic>
      <p:sp>
        <p:nvSpPr>
          <p:cNvPr id="310" name="Google Shape;310;p41"/>
          <p:cNvSpPr txBox="1"/>
          <p:nvPr/>
        </p:nvSpPr>
        <p:spPr>
          <a:xfrm>
            <a:off x="6480025" y="1062575"/>
            <a:ext cx="5193900" cy="4944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relationship between Reviews &amp; Ratings is weak negative relationship.</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Both are Independent in nature.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In this Regression plot the data is in non-linear way.</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 shaded region around the trend line represents a confidence interval, confirming the general pattern that ratings decrease as review counts rise.</a:t>
            </a:r>
            <a:endParaRPr/>
          </a:p>
          <a:p>
            <a:pPr indent="-228600" lvl="0" marL="4572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nvSpPr>
        <p:spPr>
          <a:xfrm>
            <a:off x="439551" y="196008"/>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Colour Palette I have used and its Purpose</a:t>
            </a:r>
            <a:endParaRPr b="0" i="0" sz="1800" u="none" cap="none" strike="noStrike">
              <a:solidFill>
                <a:srgbClr val="FF0000"/>
              </a:solidFill>
              <a:latin typeface="Calibri"/>
              <a:ea typeface="Calibri"/>
              <a:cs typeface="Calibri"/>
              <a:sym typeface="Calibri"/>
            </a:endParaRPr>
          </a:p>
        </p:txBody>
      </p:sp>
      <p:sp>
        <p:nvSpPr>
          <p:cNvPr id="111" name="Google Shape;111;p15"/>
          <p:cNvSpPr txBox="1"/>
          <p:nvPr/>
        </p:nvSpPr>
        <p:spPr>
          <a:xfrm>
            <a:off x="439551" y="682308"/>
            <a:ext cx="11307000" cy="4094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FF0000"/>
                </a:solidFill>
                <a:latin typeface="Calibri"/>
                <a:ea typeface="Calibri"/>
                <a:cs typeface="Calibri"/>
                <a:sym typeface="Calibri"/>
              </a:rPr>
              <a:t>Red </a:t>
            </a:r>
            <a:r>
              <a:rPr b="0" i="0" lang="en-IN" sz="2000" u="none" cap="none" strike="noStrike">
                <a:solidFill>
                  <a:srgbClr val="FF0000"/>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majorly for Headings, and in visualization plots(like Box plot, Heatmap).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240CB4"/>
                </a:solidFill>
                <a:latin typeface="Calibri"/>
                <a:ea typeface="Calibri"/>
                <a:cs typeface="Calibri"/>
                <a:sym typeface="Calibri"/>
              </a:rPr>
              <a:t>Blue</a:t>
            </a:r>
            <a:r>
              <a:rPr b="0" i="0" lang="en-IN" sz="2000" u="none" cap="none" strike="noStrike">
                <a:solidFill>
                  <a:srgbClr val="0070C0"/>
                </a:solidFill>
                <a:latin typeface="Calibri"/>
                <a:ea typeface="Calibri"/>
                <a:cs typeface="Calibri"/>
                <a:sym typeface="Calibri"/>
              </a:rPr>
              <a:t> - </a:t>
            </a:r>
            <a:r>
              <a:rPr b="0" i="0" lang="en-IN" sz="2000" u="none" cap="none" strike="noStrike">
                <a:solidFill>
                  <a:schemeClr val="dk1"/>
                </a:solidFill>
                <a:latin typeface="Calibri"/>
                <a:ea typeface="Calibri"/>
                <a:cs typeface="Calibri"/>
                <a:sym typeface="Calibri"/>
              </a:rPr>
              <a:t>indicates mostly for visualization plots(like Histogram, Bar plot, Pie chart, Box plot).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FFD966"/>
                </a:solidFill>
                <a:latin typeface="Calibri"/>
                <a:ea typeface="Calibri"/>
                <a:cs typeface="Calibri"/>
                <a:sym typeface="Calibri"/>
              </a:rPr>
              <a:t>Yellow </a:t>
            </a:r>
            <a:r>
              <a:rPr b="0" i="0" lang="en-IN" sz="2000" u="none" cap="none" strike="noStrike">
                <a:solidFill>
                  <a:srgbClr val="FFD966"/>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majorly for plots like Pie chart, Heatmap, Bar plot.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chemeClr val="accent2"/>
                </a:solidFill>
                <a:latin typeface="Calibri"/>
                <a:ea typeface="Calibri"/>
                <a:cs typeface="Calibri"/>
                <a:sym typeface="Calibri"/>
              </a:rPr>
              <a:t>Orange </a:t>
            </a:r>
            <a:r>
              <a:rPr b="0" i="0" lang="en-IN" sz="2000" u="none" cap="none" strike="noStrike">
                <a:solidFill>
                  <a:schemeClr val="accent2"/>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mostly for visualization plots(like Bar plot, Pie chart, Box plot, Scatter plot, Heatmap, Pair plot).</a:t>
            </a:r>
            <a:endParaRPr b="0" i="0" sz="2000" u="none" cap="none" strike="noStrike">
              <a:solidFill>
                <a:schemeClr val="accent2"/>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548135"/>
                </a:solidFill>
                <a:latin typeface="Calibri"/>
                <a:ea typeface="Calibri"/>
                <a:cs typeface="Calibri"/>
                <a:sym typeface="Calibri"/>
              </a:rPr>
              <a:t>Green </a:t>
            </a:r>
            <a:r>
              <a:rPr b="0" i="0" lang="en-IN" sz="2000" u="none" cap="none" strike="noStrike">
                <a:solidFill>
                  <a:srgbClr val="548135"/>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mostly for visualization plots(like Pie chart, Box plot, Scatter plot).</a:t>
            </a:r>
            <a:endParaRPr b="0" i="0" sz="2000" u="none" cap="none" strike="noStrike">
              <a:solidFill>
                <a:srgbClr val="548135"/>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A0E584"/>
                </a:solidFill>
                <a:latin typeface="Calibri"/>
                <a:ea typeface="Calibri"/>
                <a:cs typeface="Calibri"/>
                <a:sym typeface="Calibri"/>
              </a:rPr>
              <a:t>Light Grey Green</a:t>
            </a:r>
            <a:r>
              <a:rPr b="0" i="0" lang="en-IN" sz="2000" u="none" cap="none" strike="noStrike">
                <a:solidFill>
                  <a:srgbClr val="A0E584"/>
                </a:solidFill>
                <a:latin typeface="Calibri"/>
                <a:ea typeface="Calibri"/>
                <a:cs typeface="Calibri"/>
                <a:sym typeface="Calibri"/>
              </a:rPr>
              <a:t> </a:t>
            </a:r>
            <a:r>
              <a:rPr b="0" i="0" lang="en-IN" sz="2000" u="none" cap="none" strike="noStrike">
                <a:solidFill>
                  <a:schemeClr val="accent6"/>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mostly for visualization plots(like Pie chart,</a:t>
            </a:r>
            <a:r>
              <a:rPr b="0" i="0" lang="en-IN" sz="1400" u="none" cap="none" strike="noStrike">
                <a:solidFill>
                  <a:srgbClr val="000000"/>
                </a:solidFill>
                <a:latin typeface="Arial"/>
                <a:ea typeface="Arial"/>
                <a:cs typeface="Arial"/>
                <a:sym typeface="Arial"/>
              </a:rPr>
              <a:t> </a:t>
            </a:r>
            <a:r>
              <a:rPr b="0" i="0" lang="en-IN" sz="2000" u="none" cap="none" strike="noStrike">
                <a:solidFill>
                  <a:schemeClr val="dk1"/>
                </a:solidFill>
                <a:latin typeface="Calibri"/>
                <a:ea typeface="Calibri"/>
                <a:cs typeface="Calibri"/>
                <a:sym typeface="Calibri"/>
              </a:rPr>
              <a:t>Box plot, Heatmap, Scatter plot).</a:t>
            </a:r>
            <a:endParaRPr b="0" i="0" sz="2000" u="none" cap="none" strike="noStrike">
              <a:solidFill>
                <a:schemeClr val="accent6"/>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00B0F0"/>
                </a:solidFill>
                <a:latin typeface="Calibri"/>
                <a:ea typeface="Calibri"/>
                <a:cs typeface="Calibri"/>
                <a:sym typeface="Calibri"/>
              </a:rPr>
              <a:t>Light Slate Blue</a:t>
            </a:r>
            <a:r>
              <a:rPr b="0" i="0" lang="en-IN" sz="2000" u="none" cap="none" strike="noStrike">
                <a:solidFill>
                  <a:srgbClr val="00B0F0"/>
                </a:solidFill>
                <a:latin typeface="Calibri"/>
                <a:ea typeface="Calibri"/>
                <a:cs typeface="Calibri"/>
                <a:sym typeface="Calibri"/>
              </a:rPr>
              <a:t> - </a:t>
            </a:r>
            <a:r>
              <a:rPr b="0" i="0" lang="en-IN" sz="2000" u="none" cap="none" strike="noStrike">
                <a:solidFill>
                  <a:schemeClr val="dk1"/>
                </a:solidFill>
                <a:latin typeface="Calibri"/>
                <a:ea typeface="Calibri"/>
                <a:cs typeface="Calibri"/>
                <a:sym typeface="Calibri"/>
              </a:rPr>
              <a:t>indicates mostly for visualization plots(like Histogram, Bar plot, Pair plot).</a:t>
            </a:r>
            <a:endParaRPr b="0" i="0" sz="2000" u="none" cap="none" strike="noStrike">
              <a:solidFill>
                <a:srgbClr val="00B0F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4B0082"/>
                </a:solidFill>
                <a:latin typeface="Calibri"/>
                <a:ea typeface="Calibri"/>
                <a:cs typeface="Calibri"/>
                <a:sym typeface="Calibri"/>
              </a:rPr>
              <a:t>Indigo</a:t>
            </a:r>
            <a:r>
              <a:rPr b="1" i="0" lang="en-IN" sz="2000" u="none" cap="none" strike="noStrike">
                <a:solidFill>
                  <a:srgbClr val="002060"/>
                </a:solidFill>
                <a:latin typeface="Calibri"/>
                <a:ea typeface="Calibri"/>
                <a:cs typeface="Calibri"/>
                <a:sym typeface="Calibri"/>
              </a:rPr>
              <a:t> </a:t>
            </a:r>
            <a:r>
              <a:rPr b="0" i="0" lang="en-IN" sz="2000" u="none" cap="none" strike="noStrike">
                <a:solidFill>
                  <a:srgbClr val="002060"/>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indicates mostly for visualization plots(like Bar plot).</a:t>
            </a:r>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E8BC0B"/>
                </a:solidFill>
                <a:latin typeface="Calibri"/>
                <a:ea typeface="Calibri"/>
                <a:cs typeface="Calibri"/>
                <a:sym typeface="Calibri"/>
              </a:rPr>
              <a:t>Corn</a:t>
            </a:r>
            <a:r>
              <a:rPr b="1" i="0" lang="en-IN" sz="2000" u="none" cap="none" strike="noStrike">
                <a:solidFill>
                  <a:schemeClr val="dk1"/>
                </a:solidFill>
                <a:latin typeface="Calibri"/>
                <a:ea typeface="Calibri"/>
                <a:cs typeface="Calibri"/>
                <a:sym typeface="Calibri"/>
              </a:rPr>
              <a:t> </a:t>
            </a:r>
            <a:r>
              <a:rPr b="0" i="0" lang="en-IN" sz="2000" u="none" cap="none" strike="noStrike">
                <a:solidFill>
                  <a:schemeClr val="dk1"/>
                </a:solidFill>
                <a:latin typeface="Calibri"/>
                <a:ea typeface="Calibri"/>
                <a:cs typeface="Calibri"/>
                <a:sym typeface="Calibri"/>
              </a:rPr>
              <a:t>- indicates majorly for plots like Heatmap, Box plot, Scatter plot.</a:t>
            </a:r>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9400D3"/>
                </a:solidFill>
                <a:latin typeface="Calibri"/>
                <a:ea typeface="Calibri"/>
                <a:cs typeface="Calibri"/>
                <a:sym typeface="Calibri"/>
              </a:rPr>
              <a:t>Dark Violet</a:t>
            </a:r>
            <a:r>
              <a:rPr b="0" i="0" lang="en-IN" sz="2000" u="none" cap="none" strike="noStrike">
                <a:solidFill>
                  <a:schemeClr val="dk1"/>
                </a:solidFill>
                <a:latin typeface="Calibri"/>
                <a:ea typeface="Calibri"/>
                <a:cs typeface="Calibri"/>
                <a:sym typeface="Calibri"/>
              </a:rPr>
              <a:t> - indicates majorly for plots like Heatmap,  Pie chart, Bar plot.</a:t>
            </a:r>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rgbClr val="771E1F"/>
                </a:solidFill>
                <a:latin typeface="Calibri"/>
                <a:ea typeface="Calibri"/>
                <a:cs typeface="Calibri"/>
                <a:sym typeface="Calibri"/>
              </a:rPr>
              <a:t>Persian Plum</a:t>
            </a:r>
            <a:r>
              <a:rPr b="0" i="0" lang="en-IN" sz="2000" u="none" cap="none" strike="noStrike">
                <a:solidFill>
                  <a:srgbClr val="771E1F"/>
                </a:solidFill>
                <a:latin typeface="Calibri"/>
                <a:ea typeface="Calibri"/>
                <a:cs typeface="Calibri"/>
                <a:sym typeface="Calibri"/>
              </a:rPr>
              <a:t> - </a:t>
            </a:r>
            <a:r>
              <a:rPr b="0" i="0" lang="en-IN" sz="2000" u="none" cap="none" strike="noStrike">
                <a:solidFill>
                  <a:schemeClr val="dk1"/>
                </a:solidFill>
                <a:latin typeface="Calibri"/>
                <a:ea typeface="Calibri"/>
                <a:cs typeface="Calibri"/>
                <a:sym typeface="Calibri"/>
              </a:rPr>
              <a:t>indicates majorly for Box plot.</a:t>
            </a:r>
            <a:endParaRPr/>
          </a:p>
          <a:p>
            <a:pPr indent="-285750" lvl="0" marL="285750" marR="0" rtl="0" algn="l">
              <a:lnSpc>
                <a:spcPct val="100000"/>
              </a:lnSpc>
              <a:spcBef>
                <a:spcPts val="0"/>
              </a:spcBef>
              <a:spcAft>
                <a:spcPts val="0"/>
              </a:spcAft>
              <a:buClr>
                <a:srgbClr val="000000"/>
              </a:buClr>
              <a:buSzPts val="2000"/>
              <a:buFont typeface="Arial"/>
              <a:buChar char="•"/>
            </a:pPr>
            <a:r>
              <a:rPr b="1" i="0" lang="en-IN" sz="2000" u="none" cap="none" strike="noStrike">
                <a:solidFill>
                  <a:schemeClr val="dk1"/>
                </a:solidFill>
                <a:latin typeface="Calibri"/>
                <a:ea typeface="Calibri"/>
                <a:cs typeface="Calibri"/>
                <a:sym typeface="Calibri"/>
              </a:rPr>
              <a:t>Black </a:t>
            </a:r>
            <a:r>
              <a:rPr b="0" i="0" lang="en-IN" sz="2000" u="none" cap="none" strike="noStrike">
                <a:solidFill>
                  <a:schemeClr val="dk1"/>
                </a:solidFill>
                <a:latin typeface="Calibri"/>
                <a:ea typeface="Calibri"/>
                <a:cs typeface="Calibri"/>
                <a:sym typeface="Calibri"/>
              </a:rPr>
              <a:t>- indicates majorly for texts (like Bullet points).</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Relationship between Reviews &amp; Salaries</a:t>
            </a:r>
            <a:endParaRPr b="0" i="0" sz="1800" u="none" cap="none" strike="noStrike">
              <a:solidFill>
                <a:srgbClr val="FF0000"/>
              </a:solidFill>
              <a:latin typeface="Calibri"/>
              <a:ea typeface="Calibri"/>
              <a:cs typeface="Calibri"/>
              <a:sym typeface="Calibri"/>
            </a:endParaRPr>
          </a:p>
        </p:txBody>
      </p:sp>
      <p:pic>
        <p:nvPicPr>
          <p:cNvPr id="316" name="Google Shape;316;p42" title="Screenshot 2025-04-27 202347.png"/>
          <p:cNvPicPr preferRelativeResize="0"/>
          <p:nvPr/>
        </p:nvPicPr>
        <p:blipFill rotWithShape="1">
          <a:blip r:embed="rId3">
            <a:alphaModFix/>
          </a:blip>
          <a:srcRect b="0" l="0" r="0" t="0"/>
          <a:stretch/>
        </p:blipFill>
        <p:spPr>
          <a:xfrm>
            <a:off x="330675" y="1035675"/>
            <a:ext cx="4639875" cy="2986425"/>
          </a:xfrm>
          <a:prstGeom prst="rect">
            <a:avLst/>
          </a:prstGeom>
          <a:noFill/>
          <a:ln>
            <a:noFill/>
          </a:ln>
        </p:spPr>
      </p:pic>
      <p:pic>
        <p:nvPicPr>
          <p:cNvPr id="317" name="Google Shape;317;p42" title="Screenshot 2025-04-27 202437.png"/>
          <p:cNvPicPr preferRelativeResize="0"/>
          <p:nvPr/>
        </p:nvPicPr>
        <p:blipFill rotWithShape="1">
          <a:blip r:embed="rId4">
            <a:alphaModFix/>
          </a:blip>
          <a:srcRect b="0" l="0" r="0" t="0"/>
          <a:stretch/>
        </p:blipFill>
        <p:spPr>
          <a:xfrm>
            <a:off x="439550" y="4022100"/>
            <a:ext cx="4531000" cy="2638601"/>
          </a:xfrm>
          <a:prstGeom prst="rect">
            <a:avLst/>
          </a:prstGeom>
          <a:noFill/>
          <a:ln>
            <a:noFill/>
          </a:ln>
        </p:spPr>
      </p:pic>
      <p:sp>
        <p:nvSpPr>
          <p:cNvPr id="318" name="Google Shape;318;p42"/>
          <p:cNvSpPr txBox="1"/>
          <p:nvPr/>
        </p:nvSpPr>
        <p:spPr>
          <a:xfrm>
            <a:off x="7989525" y="991250"/>
            <a:ext cx="3862800" cy="5051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relationship between Salaries &amp; Reviews is Strongly Positive.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if the Reviews are increasing the Salaries also increasing.</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you observe the data is in a linear shape. From the regression plot we can say that the data is in linear way.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Both Reviews and Salaries are dependent on each other.</a:t>
            </a:r>
            <a:endParaRPr b="0" i="0" sz="2000" u="none" cap="none" strike="noStrike">
              <a:solidFill>
                <a:schemeClr val="dk1"/>
              </a:solidFill>
              <a:latin typeface="Calibri"/>
              <a:ea typeface="Calibri"/>
              <a:cs typeface="Calibri"/>
              <a:sym typeface="Calibri"/>
            </a:endParaRPr>
          </a:p>
        </p:txBody>
      </p:sp>
      <p:pic>
        <p:nvPicPr>
          <p:cNvPr id="319" name="Google Shape;319;p42" title="Screenshot 2025-04-30 173940.png"/>
          <p:cNvPicPr preferRelativeResize="0"/>
          <p:nvPr/>
        </p:nvPicPr>
        <p:blipFill rotWithShape="1">
          <a:blip r:embed="rId5">
            <a:alphaModFix/>
          </a:blip>
          <a:srcRect b="0" l="0" r="0" t="0"/>
          <a:stretch/>
        </p:blipFill>
        <p:spPr>
          <a:xfrm>
            <a:off x="5046525" y="1629975"/>
            <a:ext cx="2867025" cy="128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Relationship between Reviews &amp; Interviews</a:t>
            </a:r>
            <a:endParaRPr b="0" i="0" sz="3200" u="none" cap="none" strike="noStrike">
              <a:solidFill>
                <a:srgbClr val="FF0000"/>
              </a:solidFill>
              <a:latin typeface="Lato Black"/>
              <a:ea typeface="Lato Black"/>
              <a:cs typeface="Lato Black"/>
              <a:sym typeface="Lato Black"/>
            </a:endParaRPr>
          </a:p>
        </p:txBody>
      </p:sp>
      <p:pic>
        <p:nvPicPr>
          <p:cNvPr id="325" name="Google Shape;325;p43" title="Screenshot 2025-05-01 205315.png"/>
          <p:cNvPicPr preferRelativeResize="0"/>
          <p:nvPr/>
        </p:nvPicPr>
        <p:blipFill rotWithShape="1">
          <a:blip r:embed="rId3">
            <a:alphaModFix/>
          </a:blip>
          <a:srcRect b="0" l="0" r="0" t="0"/>
          <a:stretch/>
        </p:blipFill>
        <p:spPr>
          <a:xfrm>
            <a:off x="152400" y="2405650"/>
            <a:ext cx="6280100" cy="4017324"/>
          </a:xfrm>
          <a:prstGeom prst="rect">
            <a:avLst/>
          </a:prstGeom>
          <a:noFill/>
          <a:ln>
            <a:noFill/>
          </a:ln>
        </p:spPr>
      </p:pic>
      <p:sp>
        <p:nvSpPr>
          <p:cNvPr id="326" name="Google Shape;326;p43"/>
          <p:cNvSpPr txBox="1"/>
          <p:nvPr/>
        </p:nvSpPr>
        <p:spPr>
          <a:xfrm>
            <a:off x="7003000" y="1003150"/>
            <a:ext cx="4861200" cy="4992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relationship between Reviews &amp; Interviews is Strongly Positive.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if the Reviews are increasing the Interviews also increasing.</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you observe the data is in a linear shape. From the regression plot we can say that the data is in perfectly linear way.</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Both Reviews and Interviews are dependent on each other.</a:t>
            </a:r>
            <a:endParaRPr b="0" i="0" sz="2000" u="none" cap="none" strike="noStrike">
              <a:solidFill>
                <a:schemeClr val="dk1"/>
              </a:solidFill>
              <a:latin typeface="Calibri"/>
              <a:ea typeface="Calibri"/>
              <a:cs typeface="Calibri"/>
              <a:sym typeface="Calibri"/>
            </a:endParaRPr>
          </a:p>
        </p:txBody>
      </p:sp>
      <p:pic>
        <p:nvPicPr>
          <p:cNvPr id="327" name="Google Shape;327;p43" title="Screenshot 2025-05-01 205458.png"/>
          <p:cNvPicPr preferRelativeResize="0"/>
          <p:nvPr/>
        </p:nvPicPr>
        <p:blipFill rotWithShape="1">
          <a:blip r:embed="rId4">
            <a:alphaModFix/>
          </a:blip>
          <a:srcRect b="0" l="0" r="0" t="0"/>
          <a:stretch/>
        </p:blipFill>
        <p:spPr>
          <a:xfrm>
            <a:off x="1447925" y="1035675"/>
            <a:ext cx="3880473" cy="121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nvSpPr>
        <p:spPr>
          <a:xfrm>
            <a:off x="415775" y="245600"/>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How the Industries are affected by Salaries?</a:t>
            </a:r>
            <a:endParaRPr b="0" i="0" sz="1800" u="none" cap="none" strike="noStrike">
              <a:solidFill>
                <a:srgbClr val="FF0000"/>
              </a:solidFill>
              <a:latin typeface="Calibri"/>
              <a:ea typeface="Calibri"/>
              <a:cs typeface="Calibri"/>
              <a:sym typeface="Calibri"/>
            </a:endParaRPr>
          </a:p>
        </p:txBody>
      </p:sp>
      <p:pic>
        <p:nvPicPr>
          <p:cNvPr id="333" name="Google Shape;333;p44" title="newplot.png"/>
          <p:cNvPicPr preferRelativeResize="0"/>
          <p:nvPr/>
        </p:nvPicPr>
        <p:blipFill rotWithShape="1">
          <a:blip r:embed="rId3">
            <a:alphaModFix/>
          </a:blip>
          <a:srcRect b="0" l="0" r="0" t="0"/>
          <a:stretch/>
        </p:blipFill>
        <p:spPr>
          <a:xfrm>
            <a:off x="164275" y="731900"/>
            <a:ext cx="5828451" cy="2889225"/>
          </a:xfrm>
          <a:prstGeom prst="rect">
            <a:avLst/>
          </a:prstGeom>
          <a:noFill/>
          <a:ln>
            <a:noFill/>
          </a:ln>
        </p:spPr>
      </p:pic>
      <p:pic>
        <p:nvPicPr>
          <p:cNvPr id="334" name="Google Shape;334;p44" title="newplot (1).png"/>
          <p:cNvPicPr preferRelativeResize="0"/>
          <p:nvPr/>
        </p:nvPicPr>
        <p:blipFill rotWithShape="1">
          <a:blip r:embed="rId4">
            <a:alphaModFix/>
          </a:blip>
          <a:srcRect b="0" l="0" r="0" t="0"/>
          <a:stretch/>
        </p:blipFill>
        <p:spPr>
          <a:xfrm>
            <a:off x="228225" y="3745600"/>
            <a:ext cx="5764500" cy="2784350"/>
          </a:xfrm>
          <a:prstGeom prst="rect">
            <a:avLst/>
          </a:prstGeom>
          <a:noFill/>
          <a:ln>
            <a:noFill/>
          </a:ln>
        </p:spPr>
      </p:pic>
      <p:sp>
        <p:nvSpPr>
          <p:cNvPr id="335" name="Google Shape;335;p44"/>
          <p:cNvSpPr txBox="1"/>
          <p:nvPr/>
        </p:nvSpPr>
        <p:spPr>
          <a:xfrm>
            <a:off x="6967350" y="860525"/>
            <a:ext cx="4790100" cy="50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36" name="Google Shape;336;p44"/>
          <p:cNvSpPr txBox="1"/>
          <p:nvPr/>
        </p:nvSpPr>
        <p:spPr>
          <a:xfrm>
            <a:off x="6598900" y="919950"/>
            <a:ext cx="5301000" cy="5217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Highest salary is providing by ‘IT Services &amp; Consulting’ industries which is greater than </a:t>
            </a:r>
            <a:r>
              <a:rPr b="1" i="0" lang="en-IN" sz="2000" u="none" cap="none" strike="noStrike">
                <a:solidFill>
                  <a:schemeClr val="dk1"/>
                </a:solidFill>
                <a:latin typeface="Calibri"/>
                <a:ea typeface="Calibri"/>
                <a:cs typeface="Calibri"/>
                <a:sym typeface="Calibri"/>
              </a:rPr>
              <a:t>800k</a:t>
            </a:r>
            <a:r>
              <a:rPr b="0" i="0" lang="en-IN"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Lowest salary is providing by an ‘Unknown’ industries which is less than </a:t>
            </a:r>
            <a:r>
              <a:rPr b="1" i="0" lang="en-IN" sz="2000" u="none" cap="none" strike="noStrike">
                <a:solidFill>
                  <a:schemeClr val="dk1"/>
                </a:solidFill>
                <a:latin typeface="Calibri"/>
                <a:ea typeface="Calibri"/>
                <a:cs typeface="Calibri"/>
                <a:sym typeface="Calibri"/>
              </a:rPr>
              <a:t>1000</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Most of the prominent industries salaries are ranged between </a:t>
            </a:r>
            <a:r>
              <a:rPr b="1" i="0" lang="en-IN" sz="2000" u="none" cap="none" strike="noStrike">
                <a:solidFill>
                  <a:schemeClr val="dk1"/>
                </a:solidFill>
                <a:latin typeface="Calibri"/>
                <a:ea typeface="Calibri"/>
                <a:cs typeface="Calibri"/>
                <a:sym typeface="Calibri"/>
              </a:rPr>
              <a:t>1000 </a:t>
            </a:r>
            <a:r>
              <a:rPr b="0" i="0" lang="en-IN" sz="2000" u="none" cap="none" strike="noStrike">
                <a:solidFill>
                  <a:schemeClr val="dk1"/>
                </a:solidFill>
                <a:latin typeface="Calibri"/>
                <a:ea typeface="Calibri"/>
                <a:cs typeface="Calibri"/>
                <a:sym typeface="Calibri"/>
              </a:rPr>
              <a:t>to </a:t>
            </a:r>
            <a:r>
              <a:rPr b="1" i="0" lang="en-IN" sz="2000" u="none" cap="none" strike="noStrike">
                <a:solidFill>
                  <a:schemeClr val="dk1"/>
                </a:solidFill>
                <a:latin typeface="Calibri"/>
                <a:ea typeface="Calibri"/>
                <a:cs typeface="Calibri"/>
                <a:sym typeface="Calibri"/>
              </a:rPr>
              <a:t>900k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Within this range, a skilled employee in the 'IT Services &amp; Consulting' industry is offered a salary between </a:t>
            </a:r>
            <a:r>
              <a:rPr b="1" i="0" lang="en-IN" sz="2000" u="none" cap="none" strike="noStrike">
                <a:solidFill>
                  <a:srgbClr val="000000"/>
                </a:solidFill>
                <a:latin typeface="Calibri"/>
                <a:ea typeface="Calibri"/>
                <a:cs typeface="Calibri"/>
                <a:sym typeface="Calibri"/>
              </a:rPr>
              <a:t>100K</a:t>
            </a:r>
            <a:r>
              <a:rPr b="0" i="0" lang="en-IN" sz="2000" u="none" cap="none" strike="noStrike">
                <a:solidFill>
                  <a:srgbClr val="000000"/>
                </a:solidFill>
                <a:latin typeface="Calibri"/>
                <a:ea typeface="Calibri"/>
                <a:cs typeface="Calibri"/>
                <a:sym typeface="Calibri"/>
              </a:rPr>
              <a:t> and </a:t>
            </a:r>
            <a:r>
              <a:rPr b="1" i="0" lang="en-IN" sz="2000" u="none" cap="none" strike="noStrike">
                <a:solidFill>
                  <a:srgbClr val="000000"/>
                </a:solidFill>
                <a:latin typeface="Calibri"/>
                <a:ea typeface="Calibri"/>
                <a:cs typeface="Calibri"/>
                <a:sym typeface="Calibri"/>
              </a:rPr>
              <a:t>900K</a:t>
            </a:r>
            <a:r>
              <a:rPr b="0" i="0" lang="en-IN" sz="2000" u="none" cap="none" strike="noStrike">
                <a:solidFill>
                  <a:srgbClr val="000000"/>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Average Salary offered by each industry</a:t>
            </a:r>
            <a:endParaRPr b="0" i="0" sz="3200" u="none" cap="none" strike="noStrike">
              <a:solidFill>
                <a:srgbClr val="FF0000"/>
              </a:solidFill>
              <a:latin typeface="Lato Black"/>
              <a:ea typeface="Lato Black"/>
              <a:cs typeface="Lato Black"/>
              <a:sym typeface="Lato Black"/>
            </a:endParaRPr>
          </a:p>
        </p:txBody>
      </p:sp>
      <p:pic>
        <p:nvPicPr>
          <p:cNvPr id="342" name="Google Shape;342;p45" title="newplot (6).png"/>
          <p:cNvPicPr preferRelativeResize="0"/>
          <p:nvPr/>
        </p:nvPicPr>
        <p:blipFill rotWithShape="1">
          <a:blip r:embed="rId3">
            <a:alphaModFix/>
          </a:blip>
          <a:srcRect b="0" l="0" r="0" t="0"/>
          <a:stretch/>
        </p:blipFill>
        <p:spPr>
          <a:xfrm>
            <a:off x="152400" y="1193300"/>
            <a:ext cx="6232549" cy="5131950"/>
          </a:xfrm>
          <a:prstGeom prst="rect">
            <a:avLst/>
          </a:prstGeom>
          <a:noFill/>
          <a:ln>
            <a:noFill/>
          </a:ln>
        </p:spPr>
      </p:pic>
      <p:sp>
        <p:nvSpPr>
          <p:cNvPr id="343" name="Google Shape;343;p45"/>
          <p:cNvSpPr txBox="1"/>
          <p:nvPr/>
        </p:nvSpPr>
        <p:spPr>
          <a:xfrm>
            <a:off x="6682100" y="1050700"/>
            <a:ext cx="4992000" cy="4968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‘IT Services &amp; Consulting’ industry offers an average salary around </a:t>
            </a:r>
            <a:r>
              <a:rPr b="1" i="0" lang="en-IN" sz="2000" u="none" cap="none" strike="noStrike">
                <a:solidFill>
                  <a:schemeClr val="dk1"/>
                </a:solidFill>
                <a:latin typeface="Calibri"/>
                <a:ea typeface="Calibri"/>
                <a:cs typeface="Calibri"/>
                <a:sym typeface="Calibri"/>
              </a:rPr>
              <a:t>80k </a:t>
            </a:r>
            <a:r>
              <a:rPr b="0" i="0" lang="en-IN" sz="2000" u="none" cap="none" strike="noStrike">
                <a:solidFill>
                  <a:schemeClr val="dk1"/>
                </a:solidFill>
                <a:latin typeface="Calibri"/>
                <a:ea typeface="Calibri"/>
                <a:cs typeface="Calibri"/>
                <a:sym typeface="Calibri"/>
              </a:rPr>
              <a:t>to </a:t>
            </a:r>
            <a:r>
              <a:rPr b="1" i="0" lang="en-IN" sz="2000" u="none" cap="none" strike="noStrike">
                <a:solidFill>
                  <a:schemeClr val="dk1"/>
                </a:solidFill>
                <a:latin typeface="Calibri"/>
                <a:ea typeface="Calibri"/>
                <a:cs typeface="Calibri"/>
                <a:sym typeface="Calibri"/>
              </a:rPr>
              <a:t>90k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An Average minimum salary is offered by an ‘NBFC’ and ‘Unknown’ industries which is less than </a:t>
            </a:r>
            <a:r>
              <a:rPr b="1" i="0" lang="en-IN" sz="2000" u="none" cap="none" strike="noStrike">
                <a:solidFill>
                  <a:schemeClr val="dk1"/>
                </a:solidFill>
                <a:latin typeface="Calibri"/>
                <a:ea typeface="Calibri"/>
                <a:cs typeface="Calibri"/>
                <a:sym typeface="Calibri"/>
              </a:rPr>
              <a:t>10k</a:t>
            </a:r>
            <a:r>
              <a:rPr b="0" i="0" lang="en-IN" sz="2000" u="none" cap="none" strike="noStrike">
                <a:solidFill>
                  <a:schemeClr val="dk1"/>
                </a:solidFill>
                <a:latin typeface="Calibri"/>
                <a:ea typeface="Calibri"/>
                <a:cs typeface="Calibri"/>
                <a:sym typeface="Calibri"/>
              </a:rPr>
              <a:t>.</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Banking Follows with Competitive Salaries </a:t>
            </a:r>
            <a:r>
              <a:rPr b="1" i="0" lang="en-IN" sz="2000" u="none" cap="none" strike="noStrike">
                <a:solidFill>
                  <a:srgbClr val="000000"/>
                </a:solidFill>
                <a:latin typeface="Calibri"/>
                <a:ea typeface="Calibri"/>
                <a:cs typeface="Calibri"/>
                <a:sym typeface="Calibri"/>
              </a:rPr>
              <a:t>(~40K).</a:t>
            </a:r>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demand for ‘IT Services &amp; Consulting’ is high compared to other Industries.</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nvSpPr>
        <p:spPr>
          <a:xfrm>
            <a:off x="392025" y="19492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Min &amp; Max Interviews</a:t>
            </a:r>
            <a:r>
              <a:rPr lang="en-IN" sz="3200">
                <a:solidFill>
                  <a:srgbClr val="FF0000"/>
                </a:solidFill>
                <a:latin typeface="Lato Black"/>
                <a:ea typeface="Lato Black"/>
                <a:cs typeface="Lato Black"/>
                <a:sym typeface="Lato Black"/>
              </a:rPr>
              <a:t> conducted </a:t>
            </a:r>
            <a:r>
              <a:rPr b="0" i="0" lang="en-IN" sz="3200" u="none" cap="none" strike="noStrike">
                <a:solidFill>
                  <a:srgbClr val="FF0000"/>
                </a:solidFill>
                <a:latin typeface="Lato Black"/>
                <a:ea typeface="Lato Black"/>
                <a:cs typeface="Lato Black"/>
                <a:sym typeface="Lato Black"/>
              </a:rPr>
              <a:t>by each Industry</a:t>
            </a:r>
            <a:endParaRPr b="0" i="0" sz="1800" u="none" cap="none" strike="noStrike">
              <a:solidFill>
                <a:srgbClr val="FF0000"/>
              </a:solidFill>
              <a:latin typeface="Calibri"/>
              <a:ea typeface="Calibri"/>
              <a:cs typeface="Calibri"/>
              <a:sym typeface="Calibri"/>
            </a:endParaRPr>
          </a:p>
        </p:txBody>
      </p:sp>
      <p:pic>
        <p:nvPicPr>
          <p:cNvPr id="349" name="Google Shape;349;p46" title="newplot (2).png"/>
          <p:cNvPicPr preferRelativeResize="0"/>
          <p:nvPr/>
        </p:nvPicPr>
        <p:blipFill rotWithShape="1">
          <a:blip r:embed="rId3">
            <a:alphaModFix/>
          </a:blip>
          <a:srcRect b="0" l="0" r="0" t="0"/>
          <a:stretch/>
        </p:blipFill>
        <p:spPr>
          <a:xfrm>
            <a:off x="152400" y="681225"/>
            <a:ext cx="6355101" cy="2971400"/>
          </a:xfrm>
          <a:prstGeom prst="rect">
            <a:avLst/>
          </a:prstGeom>
          <a:noFill/>
          <a:ln>
            <a:noFill/>
          </a:ln>
        </p:spPr>
      </p:pic>
      <p:pic>
        <p:nvPicPr>
          <p:cNvPr id="350" name="Google Shape;350;p46" title="newplot (3).png"/>
          <p:cNvPicPr preferRelativeResize="0"/>
          <p:nvPr/>
        </p:nvPicPr>
        <p:blipFill rotWithShape="1">
          <a:blip r:embed="rId4">
            <a:alphaModFix/>
          </a:blip>
          <a:srcRect b="0" l="0" r="0" t="0"/>
          <a:stretch/>
        </p:blipFill>
        <p:spPr>
          <a:xfrm>
            <a:off x="208125" y="3737850"/>
            <a:ext cx="6355100" cy="2915100"/>
          </a:xfrm>
          <a:prstGeom prst="rect">
            <a:avLst/>
          </a:prstGeom>
          <a:noFill/>
          <a:ln>
            <a:noFill/>
          </a:ln>
        </p:spPr>
      </p:pic>
      <p:sp>
        <p:nvSpPr>
          <p:cNvPr id="351" name="Google Shape;351;p46"/>
          <p:cNvSpPr txBox="1"/>
          <p:nvPr/>
        </p:nvSpPr>
        <p:spPr>
          <a:xfrm>
            <a:off x="6741525" y="836750"/>
            <a:ext cx="5051400" cy="5387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 maximum number of interviews are conducted by the 'IT Services &amp; Consulting' industry, exceeding </a:t>
            </a:r>
            <a:r>
              <a:rPr b="1" i="0" lang="en-IN" sz="2000" u="none" cap="none" strike="noStrike">
                <a:solidFill>
                  <a:srgbClr val="000000"/>
                </a:solidFill>
                <a:latin typeface="Calibri"/>
                <a:ea typeface="Calibri"/>
                <a:cs typeface="Calibri"/>
                <a:sym typeface="Calibri"/>
              </a:rPr>
              <a:t>10K</a:t>
            </a:r>
            <a:r>
              <a:rPr b="0" i="0" lang="en-IN" sz="2000" u="none" cap="none" strike="noStrike">
                <a:solidFill>
                  <a:srgbClr val="000000"/>
                </a:solidFill>
                <a:latin typeface="Calibri"/>
                <a:ea typeface="Calibri"/>
                <a:cs typeface="Calibri"/>
                <a:sym typeface="Calibri"/>
              </a:rPr>
              <a:t>.</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 least number of interviews are conducted by 'unknown' industries, totaling fewer than </a:t>
            </a:r>
            <a:r>
              <a:rPr b="1" i="0" lang="en-IN" sz="2000" u="none" cap="none" strike="noStrike">
                <a:solidFill>
                  <a:srgbClr val="000000"/>
                </a:solidFill>
                <a:latin typeface="Calibri"/>
                <a:ea typeface="Calibri"/>
                <a:cs typeface="Calibri"/>
                <a:sym typeface="Calibri"/>
              </a:rPr>
              <a:t>20</a:t>
            </a:r>
            <a:r>
              <a:rPr b="0" i="0" lang="en-IN" sz="2000" u="none" cap="none" strike="noStrike">
                <a:solidFill>
                  <a:srgbClr val="000000"/>
                </a:solidFill>
                <a:latin typeface="Calibri"/>
                <a:ea typeface="Calibri"/>
                <a:cs typeface="Calibri"/>
                <a:sym typeface="Calibri"/>
              </a:rPr>
              <a:t>.</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 highest number of interviews are </a:t>
            </a:r>
            <a:r>
              <a:rPr lang="en-IN" sz="2000">
                <a:solidFill>
                  <a:schemeClr val="dk1"/>
                </a:solidFill>
                <a:latin typeface="Calibri"/>
                <a:ea typeface="Calibri"/>
                <a:cs typeface="Calibri"/>
                <a:sym typeface="Calibri"/>
              </a:rPr>
              <a:t>conducted </a:t>
            </a:r>
            <a:r>
              <a:rPr b="0" i="0" lang="en-IN" sz="2000" u="none" cap="none" strike="noStrike">
                <a:solidFill>
                  <a:srgbClr val="000000"/>
                </a:solidFill>
                <a:latin typeface="Calibri"/>
                <a:ea typeface="Calibri"/>
                <a:cs typeface="Calibri"/>
                <a:sym typeface="Calibri"/>
              </a:rPr>
              <a:t>by the 'IT Services &amp; Consulting' industry, as it is one of the fastest-growing large industries in the world.</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Total Number of Interviews </a:t>
            </a:r>
            <a:r>
              <a:rPr lang="en-IN" sz="3200">
                <a:solidFill>
                  <a:srgbClr val="FF0000"/>
                </a:solidFill>
                <a:latin typeface="Lato Black"/>
                <a:ea typeface="Lato Black"/>
                <a:cs typeface="Lato Black"/>
                <a:sym typeface="Lato Black"/>
              </a:rPr>
              <a:t>conducted </a:t>
            </a:r>
            <a:r>
              <a:rPr b="0" i="0" lang="en-IN" sz="3200" u="none" cap="none" strike="noStrike">
                <a:solidFill>
                  <a:srgbClr val="FF0000"/>
                </a:solidFill>
                <a:latin typeface="Lato Black"/>
                <a:ea typeface="Lato Black"/>
                <a:cs typeface="Lato Black"/>
                <a:sym typeface="Lato Black"/>
              </a:rPr>
              <a:t>by each Industry</a:t>
            </a:r>
            <a:endParaRPr b="0" i="0" sz="1800" u="none" cap="none" strike="noStrike">
              <a:solidFill>
                <a:srgbClr val="FF0000"/>
              </a:solidFill>
              <a:latin typeface="Calibri"/>
              <a:ea typeface="Calibri"/>
              <a:cs typeface="Calibri"/>
              <a:sym typeface="Calibri"/>
            </a:endParaRPr>
          </a:p>
        </p:txBody>
      </p:sp>
      <p:pic>
        <p:nvPicPr>
          <p:cNvPr id="357" name="Google Shape;357;p47" title="newplot (4).png"/>
          <p:cNvPicPr preferRelativeResize="0"/>
          <p:nvPr/>
        </p:nvPicPr>
        <p:blipFill rotWithShape="1">
          <a:blip r:embed="rId3">
            <a:alphaModFix/>
          </a:blip>
          <a:srcRect b="0" l="0" r="0" t="0"/>
          <a:stretch/>
        </p:blipFill>
        <p:spPr>
          <a:xfrm>
            <a:off x="152400" y="1035675"/>
            <a:ext cx="6505925" cy="4555325"/>
          </a:xfrm>
          <a:prstGeom prst="rect">
            <a:avLst/>
          </a:prstGeom>
          <a:noFill/>
          <a:ln>
            <a:noFill/>
          </a:ln>
        </p:spPr>
      </p:pic>
      <p:sp>
        <p:nvSpPr>
          <p:cNvPr id="358" name="Google Shape;358;p47"/>
          <p:cNvSpPr txBox="1"/>
          <p:nvPr/>
        </p:nvSpPr>
        <p:spPr>
          <a:xfrm>
            <a:off x="6979225" y="1038800"/>
            <a:ext cx="4825500" cy="4956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most no.of Interviews are </a:t>
            </a:r>
            <a:r>
              <a:rPr lang="en-IN" sz="2000">
                <a:solidFill>
                  <a:schemeClr val="dk1"/>
                </a:solidFill>
                <a:latin typeface="Calibri"/>
                <a:ea typeface="Calibri"/>
                <a:cs typeface="Calibri"/>
                <a:sym typeface="Calibri"/>
              </a:rPr>
              <a:t>conducted </a:t>
            </a:r>
            <a:r>
              <a:rPr b="0" i="0" lang="en-IN" sz="2000" u="none" cap="none" strike="noStrike">
                <a:solidFill>
                  <a:schemeClr val="dk1"/>
                </a:solidFill>
                <a:latin typeface="Calibri"/>
                <a:ea typeface="Calibri"/>
                <a:cs typeface="Calibri"/>
                <a:sym typeface="Calibri"/>
              </a:rPr>
              <a:t>by ‘IT Services &amp; Consulting’ industry which is more than </a:t>
            </a:r>
            <a:r>
              <a:rPr b="1" i="0" lang="en-IN" sz="2000" u="none" cap="none" strike="noStrike">
                <a:solidFill>
                  <a:schemeClr val="dk1"/>
                </a:solidFill>
                <a:latin typeface="Calibri"/>
                <a:ea typeface="Calibri"/>
                <a:cs typeface="Calibri"/>
                <a:sym typeface="Calibri"/>
              </a:rPr>
              <a:t>70k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least no.of Interviews are </a:t>
            </a:r>
            <a:r>
              <a:rPr lang="en-IN" sz="2000">
                <a:solidFill>
                  <a:schemeClr val="dk1"/>
                </a:solidFill>
                <a:latin typeface="Calibri"/>
                <a:ea typeface="Calibri"/>
                <a:cs typeface="Calibri"/>
                <a:sym typeface="Calibri"/>
              </a:rPr>
              <a:t>conducted  </a:t>
            </a:r>
            <a:r>
              <a:rPr b="0" i="0" lang="en-IN" sz="2000" u="none" cap="none" strike="noStrike">
                <a:solidFill>
                  <a:schemeClr val="dk1"/>
                </a:solidFill>
                <a:latin typeface="Calibri"/>
                <a:ea typeface="Calibri"/>
                <a:cs typeface="Calibri"/>
                <a:sym typeface="Calibri"/>
              </a:rPr>
              <a:t>by an ‘Unknown’ industry which is less than </a:t>
            </a:r>
            <a:r>
              <a:rPr b="1" i="0" lang="en-IN" sz="2000" u="none" cap="none" strike="noStrike">
                <a:solidFill>
                  <a:schemeClr val="dk1"/>
                </a:solidFill>
                <a:latin typeface="Calibri"/>
                <a:ea typeface="Calibri"/>
                <a:cs typeface="Calibri"/>
                <a:sym typeface="Calibri"/>
              </a:rPr>
              <a:t>5k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Other than ‘Unknown’ industry the least no.of Interviews are </a:t>
            </a:r>
            <a:r>
              <a:rPr lang="en-IN" sz="2000">
                <a:solidFill>
                  <a:schemeClr val="dk1"/>
                </a:solidFill>
                <a:latin typeface="Calibri"/>
                <a:ea typeface="Calibri"/>
                <a:cs typeface="Calibri"/>
                <a:sym typeface="Calibri"/>
              </a:rPr>
              <a:t>conducted </a:t>
            </a:r>
            <a:r>
              <a:rPr b="0" i="0" lang="en-IN" sz="2000" u="none" cap="none" strike="noStrike">
                <a:solidFill>
                  <a:schemeClr val="dk1"/>
                </a:solidFill>
                <a:latin typeface="Calibri"/>
                <a:ea typeface="Calibri"/>
                <a:cs typeface="Calibri"/>
                <a:sym typeface="Calibri"/>
              </a:rPr>
              <a:t>by ‘NBFC’, which is less than </a:t>
            </a:r>
            <a:r>
              <a:rPr b="1" i="0" lang="en-IN" sz="2000" u="none" cap="none" strike="noStrike">
                <a:solidFill>
                  <a:schemeClr val="dk1"/>
                </a:solidFill>
                <a:latin typeface="Calibri"/>
                <a:ea typeface="Calibri"/>
                <a:cs typeface="Calibri"/>
                <a:sym typeface="Calibri"/>
              </a:rPr>
              <a:t>10k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libri"/>
                <a:ea typeface="Calibri"/>
                <a:cs typeface="Calibri"/>
                <a:sym typeface="Calibri"/>
              </a:rPr>
              <a:t>NBFC - Non Banking Financial Company.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nvSpPr>
        <p:spPr>
          <a:xfrm>
            <a:off x="451300" y="220600"/>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Average no.of Interviews </a:t>
            </a:r>
            <a:r>
              <a:rPr lang="en-IN" sz="3200">
                <a:solidFill>
                  <a:srgbClr val="FF0000"/>
                </a:solidFill>
                <a:latin typeface="Lato Black"/>
                <a:ea typeface="Lato Black"/>
                <a:cs typeface="Lato Black"/>
                <a:sym typeface="Lato Black"/>
              </a:rPr>
              <a:t>conducted </a:t>
            </a:r>
            <a:r>
              <a:rPr b="0" i="0" lang="en-IN" sz="3200" u="none" cap="none" strike="noStrike">
                <a:solidFill>
                  <a:srgbClr val="FF0000"/>
                </a:solidFill>
                <a:latin typeface="Lato Black"/>
                <a:ea typeface="Lato Black"/>
                <a:cs typeface="Lato Black"/>
                <a:sym typeface="Lato Black"/>
              </a:rPr>
              <a:t>by each Industry</a:t>
            </a:r>
            <a:endParaRPr b="0" i="0" sz="3200" u="none" cap="none" strike="noStrike">
              <a:solidFill>
                <a:srgbClr val="FF0000"/>
              </a:solidFill>
              <a:latin typeface="Lato Black"/>
              <a:ea typeface="Lato Black"/>
              <a:cs typeface="Lato Black"/>
              <a:sym typeface="Lato Black"/>
            </a:endParaRPr>
          </a:p>
        </p:txBody>
      </p:sp>
      <p:pic>
        <p:nvPicPr>
          <p:cNvPr id="364" name="Google Shape;364;p48" title="newplot (7).png"/>
          <p:cNvPicPr preferRelativeResize="0"/>
          <p:nvPr/>
        </p:nvPicPr>
        <p:blipFill rotWithShape="1">
          <a:blip r:embed="rId3">
            <a:alphaModFix/>
          </a:blip>
          <a:srcRect b="0" l="0" r="0" t="0"/>
          <a:stretch/>
        </p:blipFill>
        <p:spPr>
          <a:xfrm>
            <a:off x="329825" y="3336052"/>
            <a:ext cx="6541575" cy="3259021"/>
          </a:xfrm>
          <a:prstGeom prst="rect">
            <a:avLst/>
          </a:prstGeom>
          <a:noFill/>
          <a:ln>
            <a:noFill/>
          </a:ln>
        </p:spPr>
      </p:pic>
      <p:sp>
        <p:nvSpPr>
          <p:cNvPr id="365" name="Google Shape;365;p48"/>
          <p:cNvSpPr txBox="1"/>
          <p:nvPr/>
        </p:nvSpPr>
        <p:spPr>
          <a:xfrm>
            <a:off x="7014900" y="1122000"/>
            <a:ext cx="4873200" cy="489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‘IT Services &amp; Consulting’ industry </a:t>
            </a:r>
            <a:r>
              <a:rPr lang="en-IN" sz="2000">
                <a:solidFill>
                  <a:schemeClr val="dk1"/>
                </a:solidFill>
                <a:latin typeface="Calibri"/>
                <a:ea typeface="Calibri"/>
                <a:cs typeface="Calibri"/>
                <a:sym typeface="Calibri"/>
              </a:rPr>
              <a:t>conducts </a:t>
            </a:r>
            <a:r>
              <a:rPr b="0" i="0" lang="en-IN" sz="2000" u="none" cap="none" strike="noStrike">
                <a:solidFill>
                  <a:schemeClr val="dk1"/>
                </a:solidFill>
                <a:latin typeface="Calibri"/>
                <a:ea typeface="Calibri"/>
                <a:cs typeface="Calibri"/>
                <a:sym typeface="Calibri"/>
              </a:rPr>
              <a:t>an average no.of Interviews around </a:t>
            </a:r>
            <a:r>
              <a:rPr b="1" i="0" lang="en-IN" sz="2000" u="none" cap="none" strike="noStrike">
                <a:solidFill>
                  <a:schemeClr val="dk1"/>
                </a:solidFill>
                <a:latin typeface="Calibri"/>
                <a:ea typeface="Calibri"/>
                <a:cs typeface="Calibri"/>
                <a:sym typeface="Calibri"/>
              </a:rPr>
              <a:t>1000 </a:t>
            </a:r>
            <a:r>
              <a:rPr b="0" i="0" lang="en-IN" sz="2000" u="none" cap="none" strike="noStrike">
                <a:solidFill>
                  <a:schemeClr val="dk1"/>
                </a:solidFill>
                <a:latin typeface="Calibri"/>
                <a:ea typeface="Calibri"/>
                <a:cs typeface="Calibri"/>
                <a:sym typeface="Calibri"/>
              </a:rPr>
              <a:t>to </a:t>
            </a:r>
            <a:r>
              <a:rPr b="1" i="0" lang="en-IN" sz="2000" u="none" cap="none" strike="noStrike">
                <a:solidFill>
                  <a:schemeClr val="dk1"/>
                </a:solidFill>
                <a:latin typeface="Calibri"/>
                <a:ea typeface="Calibri"/>
                <a:cs typeface="Calibri"/>
                <a:sym typeface="Calibri"/>
              </a:rPr>
              <a:t>1200</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rgbClr val="000000"/>
                </a:solidFill>
                <a:latin typeface="Calibri"/>
                <a:ea typeface="Calibri"/>
                <a:cs typeface="Calibri"/>
                <a:sym typeface="Calibri"/>
              </a:rPr>
              <a:t>The average minimum number of interviews conducted by the 'Insurance' and 'Unknown' industries which is less than </a:t>
            </a:r>
            <a:r>
              <a:rPr b="1" i="0" lang="en-IN" sz="2000" u="none" cap="none" strike="noStrike">
                <a:solidFill>
                  <a:srgbClr val="000000"/>
                </a:solidFill>
                <a:latin typeface="Calibri"/>
                <a:ea typeface="Calibri"/>
                <a:cs typeface="Calibri"/>
                <a:sym typeface="Calibri"/>
              </a:rPr>
              <a:t>200</a:t>
            </a:r>
            <a:r>
              <a:rPr b="0" i="0" lang="en-IN" sz="2000" u="none" cap="none" strike="noStrike">
                <a:solidFill>
                  <a:srgbClr val="000000"/>
                </a:solidFill>
                <a:latin typeface="Calibri"/>
                <a:ea typeface="Calibri"/>
                <a:cs typeface="Calibri"/>
                <a:sym typeface="Calibri"/>
              </a:rPr>
              <a:t>.</a:t>
            </a:r>
            <a:endParaRPr/>
          </a:p>
          <a:p>
            <a:pPr indent="0" lvl="0" marL="10160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There are more no.of openings in ‘IT Services &amp; Consulting’ industry.</a:t>
            </a:r>
            <a:endParaRPr b="0" i="0" sz="2000" u="none" cap="none" strike="noStrike">
              <a:solidFill>
                <a:schemeClr val="dk1"/>
              </a:solidFill>
              <a:latin typeface="Calibri"/>
              <a:ea typeface="Calibri"/>
              <a:cs typeface="Calibri"/>
              <a:sym typeface="Calibri"/>
            </a:endParaRPr>
          </a:p>
        </p:txBody>
      </p:sp>
      <p:pic>
        <p:nvPicPr>
          <p:cNvPr id="366" name="Google Shape;366;p48" title="Screenshot 2025-05-02 085526.png"/>
          <p:cNvPicPr preferRelativeResize="0"/>
          <p:nvPr/>
        </p:nvPicPr>
        <p:blipFill rotWithShape="1">
          <a:blip r:embed="rId4">
            <a:alphaModFix/>
          </a:blip>
          <a:srcRect b="0" l="0" r="0" t="0"/>
          <a:stretch/>
        </p:blipFill>
        <p:spPr>
          <a:xfrm>
            <a:off x="790225" y="776975"/>
            <a:ext cx="5432775" cy="2458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Total Number of Jobs offered by each Industry</a:t>
            </a:r>
            <a:endParaRPr b="0" i="0" sz="3200" u="none" cap="none" strike="noStrike">
              <a:solidFill>
                <a:srgbClr val="FF0000"/>
              </a:solidFill>
              <a:latin typeface="Lato Black"/>
              <a:ea typeface="Lato Black"/>
              <a:cs typeface="Lato Black"/>
              <a:sym typeface="Lato Black"/>
            </a:endParaRPr>
          </a:p>
        </p:txBody>
      </p:sp>
      <p:pic>
        <p:nvPicPr>
          <p:cNvPr id="372" name="Google Shape;372;p49" title="newplot (5).png"/>
          <p:cNvPicPr preferRelativeResize="0"/>
          <p:nvPr/>
        </p:nvPicPr>
        <p:blipFill rotWithShape="1">
          <a:blip r:embed="rId3">
            <a:alphaModFix/>
          </a:blip>
          <a:srcRect b="0" l="0" r="0" t="0"/>
          <a:stretch/>
        </p:blipFill>
        <p:spPr>
          <a:xfrm>
            <a:off x="235600" y="1240850"/>
            <a:ext cx="6244450" cy="4834799"/>
          </a:xfrm>
          <a:prstGeom prst="rect">
            <a:avLst/>
          </a:prstGeom>
          <a:noFill/>
          <a:ln>
            <a:noFill/>
          </a:ln>
        </p:spPr>
      </p:pic>
      <p:sp>
        <p:nvSpPr>
          <p:cNvPr id="373" name="Google Shape;373;p49"/>
          <p:cNvSpPr txBox="1"/>
          <p:nvPr/>
        </p:nvSpPr>
        <p:spPr>
          <a:xfrm>
            <a:off x="6812825" y="1074450"/>
            <a:ext cx="4873200" cy="489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most no.of jobs are offered by ‘IT Services &amp; Consulting’ industry which is more than </a:t>
            </a:r>
            <a:r>
              <a:rPr b="1" i="0" lang="en-IN" sz="2000" u="none" cap="none" strike="noStrike">
                <a:solidFill>
                  <a:schemeClr val="dk1"/>
                </a:solidFill>
                <a:latin typeface="Calibri"/>
                <a:ea typeface="Calibri"/>
                <a:cs typeface="Calibri"/>
                <a:sym typeface="Calibri"/>
              </a:rPr>
              <a:t>25k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least no.of jobs are offered by an ‘Unknown’ industry which is less than </a:t>
            </a:r>
            <a:r>
              <a:rPr b="1" i="0" lang="en-IN" sz="2000" u="none" cap="none" strike="noStrike">
                <a:solidFill>
                  <a:schemeClr val="dk1"/>
                </a:solidFill>
                <a:latin typeface="Calibri"/>
                <a:ea typeface="Calibri"/>
                <a:cs typeface="Calibri"/>
                <a:sym typeface="Calibri"/>
              </a:rPr>
              <a:t>5k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Other than ‘Unknown’ industry the least no.of jobs are offered by ‘Automobile’ industry, which is less than </a:t>
            </a:r>
            <a:r>
              <a:rPr b="1" i="0" lang="en-IN" sz="2000" u="none" cap="none" strike="noStrike">
                <a:solidFill>
                  <a:schemeClr val="dk1"/>
                </a:solidFill>
                <a:latin typeface="Calibri"/>
                <a:ea typeface="Calibri"/>
                <a:cs typeface="Calibri"/>
                <a:sym typeface="Calibri"/>
              </a:rPr>
              <a:t>5k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nvSpPr>
        <p:spPr>
          <a:xfrm>
            <a:off x="439550" y="1970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Average no.of Jobs offered by each Industry</a:t>
            </a:r>
            <a:endParaRPr b="0" i="0" sz="3200" u="none" cap="none" strike="noStrike">
              <a:solidFill>
                <a:srgbClr val="FF0000"/>
              </a:solidFill>
              <a:latin typeface="Lato Black"/>
              <a:ea typeface="Lato Black"/>
              <a:cs typeface="Lato Black"/>
              <a:sym typeface="Lato Black"/>
            </a:endParaRPr>
          </a:p>
        </p:txBody>
      </p:sp>
      <p:pic>
        <p:nvPicPr>
          <p:cNvPr id="379" name="Google Shape;379;p50" title="newplot (8).png"/>
          <p:cNvPicPr preferRelativeResize="0"/>
          <p:nvPr/>
        </p:nvPicPr>
        <p:blipFill rotWithShape="1">
          <a:blip r:embed="rId3">
            <a:alphaModFix/>
          </a:blip>
          <a:srcRect b="0" l="0" r="0" t="0"/>
          <a:stretch/>
        </p:blipFill>
        <p:spPr>
          <a:xfrm>
            <a:off x="200300" y="3167950"/>
            <a:ext cx="6707975" cy="3292125"/>
          </a:xfrm>
          <a:prstGeom prst="rect">
            <a:avLst/>
          </a:prstGeom>
          <a:noFill/>
          <a:ln>
            <a:noFill/>
          </a:ln>
        </p:spPr>
      </p:pic>
      <p:sp>
        <p:nvSpPr>
          <p:cNvPr id="380" name="Google Shape;380;p50"/>
          <p:cNvSpPr txBox="1"/>
          <p:nvPr/>
        </p:nvSpPr>
        <p:spPr>
          <a:xfrm>
            <a:off x="7169400" y="1050700"/>
            <a:ext cx="4706700" cy="4992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‘IT Services &amp; Consulting’ industry offers an average no.of jobs which is more than </a:t>
            </a:r>
            <a:r>
              <a:rPr b="1" i="0" lang="en-IN" sz="2000" u="none" cap="none" strike="noStrike">
                <a:solidFill>
                  <a:schemeClr val="dk1"/>
                </a:solidFill>
                <a:latin typeface="Calibri"/>
                <a:ea typeface="Calibri"/>
                <a:cs typeface="Calibri"/>
                <a:sym typeface="Calibri"/>
              </a:rPr>
              <a:t>400</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‘Automobile’ and ‘Unknown’ industries offers the least average no.of jobs which is less than </a:t>
            </a:r>
            <a:r>
              <a:rPr b="1" i="0" lang="en-IN" sz="2000" u="none" cap="none" strike="noStrike">
                <a:solidFill>
                  <a:schemeClr val="dk1"/>
                </a:solidFill>
                <a:latin typeface="Calibri"/>
                <a:ea typeface="Calibri"/>
                <a:cs typeface="Calibri"/>
                <a:sym typeface="Calibri"/>
              </a:rPr>
              <a:t>100</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There are more no.of job openings in ‘IT Services &amp; Consulting’ industry.</a:t>
            </a:r>
            <a:endParaRPr b="0" i="0" sz="2000" u="none" cap="none" strike="noStrike">
              <a:solidFill>
                <a:schemeClr val="dk1"/>
              </a:solidFill>
              <a:latin typeface="Calibri"/>
              <a:ea typeface="Calibri"/>
              <a:cs typeface="Calibri"/>
              <a:sym typeface="Calibri"/>
            </a:endParaRPr>
          </a:p>
        </p:txBody>
      </p:sp>
      <p:pic>
        <p:nvPicPr>
          <p:cNvPr id="381" name="Google Shape;381;p50" title="Screenshot 2025-05-02 085526.png"/>
          <p:cNvPicPr preferRelativeResize="0"/>
          <p:nvPr/>
        </p:nvPicPr>
        <p:blipFill rotWithShape="1">
          <a:blip r:embed="rId4">
            <a:alphaModFix/>
          </a:blip>
          <a:srcRect b="0" l="0" r="0" t="0"/>
          <a:stretch/>
        </p:blipFill>
        <p:spPr>
          <a:xfrm>
            <a:off x="780575" y="765687"/>
            <a:ext cx="5830475" cy="231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nvSpPr>
        <p:spPr>
          <a:xfrm>
            <a:off x="427800" y="20882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Did High Reviews of Companies give High Salaries?</a:t>
            </a:r>
            <a:endParaRPr b="0" i="0" sz="1800" u="none" cap="none" strike="noStrike">
              <a:solidFill>
                <a:srgbClr val="FF0000"/>
              </a:solidFill>
              <a:latin typeface="Calibri"/>
              <a:ea typeface="Calibri"/>
              <a:cs typeface="Calibri"/>
              <a:sym typeface="Calibri"/>
            </a:endParaRPr>
          </a:p>
        </p:txBody>
      </p:sp>
      <p:pic>
        <p:nvPicPr>
          <p:cNvPr id="387" name="Google Shape;387;p51" title="Screenshot 2025-05-02 091844.png"/>
          <p:cNvPicPr preferRelativeResize="0"/>
          <p:nvPr/>
        </p:nvPicPr>
        <p:blipFill rotWithShape="1">
          <a:blip r:embed="rId3">
            <a:alphaModFix/>
          </a:blip>
          <a:srcRect b="0" l="0" r="0" t="0"/>
          <a:stretch/>
        </p:blipFill>
        <p:spPr>
          <a:xfrm>
            <a:off x="766675" y="783325"/>
            <a:ext cx="5856126" cy="2261475"/>
          </a:xfrm>
          <a:prstGeom prst="rect">
            <a:avLst/>
          </a:prstGeom>
          <a:noFill/>
          <a:ln>
            <a:noFill/>
          </a:ln>
        </p:spPr>
      </p:pic>
      <p:sp>
        <p:nvSpPr>
          <p:cNvPr id="388" name="Google Shape;388;p51"/>
          <p:cNvSpPr txBox="1"/>
          <p:nvPr/>
        </p:nvSpPr>
        <p:spPr>
          <a:xfrm>
            <a:off x="7210775" y="2374825"/>
            <a:ext cx="4703700" cy="3685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relationship between both Reviews and Salaries is strongly positive in nature.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As the Reviews are increasing the Salaries are also increasing. Both are dependent on each other.</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Correlation between Reviews and Salaries is </a:t>
            </a:r>
            <a:r>
              <a:rPr b="1" i="0" lang="en-IN" sz="2000" u="none" cap="none" strike="noStrike">
                <a:solidFill>
                  <a:schemeClr val="dk1"/>
                </a:solidFill>
                <a:latin typeface="Calibri"/>
                <a:ea typeface="Calibri"/>
                <a:cs typeface="Calibri"/>
                <a:sym typeface="Calibri"/>
              </a:rPr>
              <a:t>0.96</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389" name="Google Shape;389;p51" title="Screenshot 2025-05-02 093044.png"/>
          <p:cNvPicPr preferRelativeResize="0"/>
          <p:nvPr/>
        </p:nvPicPr>
        <p:blipFill rotWithShape="1">
          <a:blip r:embed="rId4">
            <a:alphaModFix/>
          </a:blip>
          <a:srcRect b="0" l="0" r="0" t="0"/>
          <a:stretch/>
        </p:blipFill>
        <p:spPr>
          <a:xfrm>
            <a:off x="7657126" y="906325"/>
            <a:ext cx="2724150" cy="1257300"/>
          </a:xfrm>
          <a:prstGeom prst="rect">
            <a:avLst/>
          </a:prstGeom>
          <a:noFill/>
          <a:ln>
            <a:noFill/>
          </a:ln>
        </p:spPr>
      </p:pic>
      <p:pic>
        <p:nvPicPr>
          <p:cNvPr id="390" name="Google Shape;390;p51" title="Screenshot 2025-05-02 184418.png"/>
          <p:cNvPicPr preferRelativeResize="0"/>
          <p:nvPr/>
        </p:nvPicPr>
        <p:blipFill rotWithShape="1">
          <a:blip r:embed="rId5">
            <a:alphaModFix/>
          </a:blip>
          <a:srcRect b="0" l="0" r="0" t="0"/>
          <a:stretch/>
        </p:blipFill>
        <p:spPr>
          <a:xfrm>
            <a:off x="152400" y="3197200"/>
            <a:ext cx="6535255" cy="350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763675" y="150725"/>
            <a:ext cx="6382173" cy="7435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IN" sz="3200">
                <a:solidFill>
                  <a:srgbClr val="FF0000"/>
                </a:solidFill>
                <a:latin typeface="Calibri"/>
                <a:ea typeface="Calibri"/>
                <a:cs typeface="Calibri"/>
                <a:sym typeface="Calibri"/>
              </a:rPr>
              <a:t>Index</a:t>
            </a:r>
            <a:endParaRPr b="1" sz="3200">
              <a:solidFill>
                <a:srgbClr val="FF0000"/>
              </a:solidFill>
              <a:latin typeface="Calibri"/>
              <a:ea typeface="Calibri"/>
              <a:cs typeface="Calibri"/>
              <a:sym typeface="Calibri"/>
            </a:endParaRPr>
          </a:p>
        </p:txBody>
      </p:sp>
      <p:sp>
        <p:nvSpPr>
          <p:cNvPr id="117" name="Google Shape;117;p16"/>
          <p:cNvSpPr txBox="1"/>
          <p:nvPr>
            <p:ph idx="1" type="body"/>
          </p:nvPr>
        </p:nvSpPr>
        <p:spPr>
          <a:xfrm>
            <a:off x="838200" y="939300"/>
            <a:ext cx="10515600" cy="5281500"/>
          </a:xfrm>
          <a:prstGeom prst="rect">
            <a:avLst/>
          </a:prstGeom>
          <a:noFill/>
          <a:ln>
            <a:noFill/>
          </a:ln>
        </p:spPr>
        <p:txBody>
          <a:bodyPr anchorCtr="0" anchor="t" bIns="45700" lIns="91425" spcFirstLastPara="1" rIns="91425" wrap="square" tIns="45700">
            <a:noAutofit/>
          </a:bodyPr>
          <a:lstStyle/>
          <a:p>
            <a:pPr indent="-226059" lvl="0" marL="228600" rtl="0" algn="l">
              <a:lnSpc>
                <a:spcPct val="90000"/>
              </a:lnSpc>
              <a:spcBef>
                <a:spcPts val="0"/>
              </a:spcBef>
              <a:spcAft>
                <a:spcPts val="0"/>
              </a:spcAft>
              <a:buClr>
                <a:schemeClr val="dk1"/>
              </a:buClr>
              <a:buSzPts val="1500"/>
              <a:buChar char="•"/>
            </a:pPr>
            <a:r>
              <a:rPr b="1" lang="en-IN" sz="1500"/>
              <a:t>What is Ambition Box?</a:t>
            </a:r>
            <a:endParaRPr sz="1500"/>
          </a:p>
          <a:p>
            <a:pPr indent="-226059" lvl="0" marL="228600" rtl="0" algn="l">
              <a:lnSpc>
                <a:spcPct val="90000"/>
              </a:lnSpc>
              <a:spcBef>
                <a:spcPts val="1000"/>
              </a:spcBef>
              <a:spcAft>
                <a:spcPts val="0"/>
              </a:spcAft>
              <a:buClr>
                <a:schemeClr val="dk1"/>
              </a:buClr>
              <a:buSzPts val="1500"/>
              <a:buChar char="•"/>
            </a:pPr>
            <a:r>
              <a:rPr b="1" lang="en-IN" sz="1500"/>
              <a:t>Objective of the Project</a:t>
            </a:r>
            <a:endParaRPr/>
          </a:p>
          <a:p>
            <a:pPr indent="-226059" lvl="0" marL="228600" rtl="0" algn="l">
              <a:lnSpc>
                <a:spcPct val="90000"/>
              </a:lnSpc>
              <a:spcBef>
                <a:spcPts val="1000"/>
              </a:spcBef>
              <a:spcAft>
                <a:spcPts val="0"/>
              </a:spcAft>
              <a:buClr>
                <a:schemeClr val="dk1"/>
              </a:buClr>
              <a:buSzPts val="1500"/>
              <a:buChar char="•"/>
            </a:pPr>
            <a:r>
              <a:rPr b="1" lang="en-IN" sz="1500"/>
              <a:t>Data Collection </a:t>
            </a:r>
            <a:r>
              <a:rPr lang="en-IN" sz="1500"/>
              <a:t>(</a:t>
            </a:r>
            <a:r>
              <a:rPr b="1" lang="en-IN" sz="1500"/>
              <a:t>Web Scraping – Details like Websites, Processor i followed)  </a:t>
            </a:r>
            <a:endParaRPr sz="1500"/>
          </a:p>
          <a:p>
            <a:pPr indent="0" lvl="0" marL="457200" rtl="0" algn="l">
              <a:lnSpc>
                <a:spcPct val="90000"/>
              </a:lnSpc>
              <a:spcBef>
                <a:spcPts val="1000"/>
              </a:spcBef>
              <a:spcAft>
                <a:spcPts val="0"/>
              </a:spcAft>
              <a:buSzPts val="1800"/>
              <a:buNone/>
            </a:pPr>
            <a:r>
              <a:t/>
            </a:r>
            <a:endParaRPr sz="1500"/>
          </a:p>
          <a:p>
            <a:pPr indent="-226059" lvl="0" marL="228600" rtl="0" algn="l">
              <a:lnSpc>
                <a:spcPct val="90000"/>
              </a:lnSpc>
              <a:spcBef>
                <a:spcPts val="1000"/>
              </a:spcBef>
              <a:spcAft>
                <a:spcPts val="0"/>
              </a:spcAft>
              <a:buClr>
                <a:srgbClr val="FF0000"/>
              </a:buClr>
              <a:buSzPts val="1500"/>
              <a:buChar char="•"/>
            </a:pPr>
            <a:r>
              <a:rPr b="1" lang="en-IN" sz="1500" u="sng">
                <a:solidFill>
                  <a:srgbClr val="FF0000"/>
                </a:solidFill>
              </a:rPr>
              <a:t>Exploratory Data Analysis: </a:t>
            </a:r>
            <a:endParaRPr sz="1500"/>
          </a:p>
          <a:p>
            <a:pPr indent="-511810" lvl="0" marL="514350" rtl="0" algn="just">
              <a:lnSpc>
                <a:spcPct val="90000"/>
              </a:lnSpc>
              <a:spcBef>
                <a:spcPts val="1000"/>
              </a:spcBef>
              <a:spcAft>
                <a:spcPts val="0"/>
              </a:spcAft>
              <a:buClr>
                <a:schemeClr val="dk1"/>
              </a:buClr>
              <a:buSzPts val="1500"/>
              <a:buFont typeface="Calibri"/>
              <a:buAutoNum type="alphaLcPeriod"/>
            </a:pPr>
            <a:r>
              <a:rPr b="1" i="1" lang="en-IN" sz="1500"/>
              <a:t>Data Cleaning Steps  </a:t>
            </a:r>
            <a:endParaRPr sz="1500"/>
          </a:p>
          <a:p>
            <a:pPr indent="-511810" lvl="0" marL="514350" rtl="0" algn="just">
              <a:lnSpc>
                <a:spcPct val="90000"/>
              </a:lnSpc>
              <a:spcBef>
                <a:spcPts val="1000"/>
              </a:spcBef>
              <a:spcAft>
                <a:spcPts val="0"/>
              </a:spcAft>
              <a:buClr>
                <a:schemeClr val="dk1"/>
              </a:buClr>
              <a:buSzPts val="1500"/>
              <a:buFont typeface="Calibri"/>
              <a:buAutoNum type="alphaLcPeriod"/>
            </a:pPr>
            <a:r>
              <a:rPr b="1" i="1" lang="en-IN" sz="1500"/>
              <a:t>Data Manipulation Steps</a:t>
            </a:r>
            <a:endParaRPr/>
          </a:p>
          <a:p>
            <a:pPr indent="0" lvl="0" marL="2540" rtl="0" algn="just">
              <a:lnSpc>
                <a:spcPct val="90000"/>
              </a:lnSpc>
              <a:spcBef>
                <a:spcPts val="1000"/>
              </a:spcBef>
              <a:spcAft>
                <a:spcPts val="0"/>
              </a:spcAft>
              <a:buClr>
                <a:schemeClr val="dk1"/>
              </a:buClr>
              <a:buSzPts val="1500"/>
              <a:buNone/>
            </a:pPr>
            <a:r>
              <a:t/>
            </a:r>
            <a:endParaRPr b="1" i="1" sz="1500"/>
          </a:p>
          <a:p>
            <a:pPr indent="-285750" lvl="0" marL="288290" rtl="0" algn="just">
              <a:lnSpc>
                <a:spcPct val="90000"/>
              </a:lnSpc>
              <a:spcBef>
                <a:spcPts val="1000"/>
              </a:spcBef>
              <a:spcAft>
                <a:spcPts val="0"/>
              </a:spcAft>
              <a:buSzPts val="1500"/>
              <a:buChar char="•"/>
            </a:pPr>
            <a:r>
              <a:rPr b="1" lang="en-IN" sz="1500"/>
              <a:t>Type of Companies vs (Ratings, Reviews, Salaries, Interviews, Jobs, Age) Analysis</a:t>
            </a:r>
            <a:endParaRPr/>
          </a:p>
          <a:p>
            <a:pPr indent="-285750" lvl="0" marL="288290" rtl="0" algn="just">
              <a:lnSpc>
                <a:spcPct val="90000"/>
              </a:lnSpc>
              <a:spcBef>
                <a:spcPts val="1000"/>
              </a:spcBef>
              <a:spcAft>
                <a:spcPts val="0"/>
              </a:spcAft>
              <a:buSzPts val="1500"/>
              <a:buChar char="•"/>
            </a:pPr>
            <a:r>
              <a:rPr b="1" lang="en-IN" sz="1500"/>
              <a:t>Analysis on Non-Outliers data</a:t>
            </a:r>
            <a:endParaRPr/>
          </a:p>
          <a:p>
            <a:pPr indent="-285750" lvl="0" marL="288290" rtl="0" algn="just">
              <a:lnSpc>
                <a:spcPct val="90000"/>
              </a:lnSpc>
              <a:spcBef>
                <a:spcPts val="1000"/>
              </a:spcBef>
              <a:spcAft>
                <a:spcPts val="0"/>
              </a:spcAft>
              <a:buSzPts val="1500"/>
              <a:buChar char="•"/>
            </a:pPr>
            <a:r>
              <a:rPr b="1" lang="en-IN" sz="1500">
                <a:solidFill>
                  <a:schemeClr val="dk1"/>
                </a:solidFill>
                <a:latin typeface="Calibri"/>
                <a:ea typeface="Calibri"/>
                <a:cs typeface="Calibri"/>
                <a:sym typeface="Calibri"/>
              </a:rPr>
              <a:t>Visualizing Correlations: Pair plot Across Company Metrics</a:t>
            </a:r>
            <a:endParaRPr b="1" sz="1500">
              <a:solidFill>
                <a:schemeClr val="dk1"/>
              </a:solidFill>
              <a:latin typeface="Calibri"/>
              <a:ea typeface="Calibri"/>
              <a:cs typeface="Calibri"/>
              <a:sym typeface="Calibri"/>
            </a:endParaRPr>
          </a:p>
          <a:p>
            <a:pPr indent="-285750" lvl="0" marL="288290" rtl="0" algn="just">
              <a:lnSpc>
                <a:spcPct val="90000"/>
              </a:lnSpc>
              <a:spcBef>
                <a:spcPts val="1000"/>
              </a:spcBef>
              <a:spcAft>
                <a:spcPts val="0"/>
              </a:spcAft>
              <a:buSzPts val="1500"/>
              <a:buChar char="•"/>
            </a:pPr>
            <a:r>
              <a:rPr b="1" lang="en-IN" sz="1500">
                <a:solidFill>
                  <a:schemeClr val="dk1"/>
                </a:solidFill>
                <a:latin typeface="Calibri"/>
                <a:ea typeface="Calibri"/>
                <a:cs typeface="Calibri"/>
                <a:sym typeface="Calibri"/>
              </a:rPr>
              <a:t>Company Data Correlations: A Heatmap Perspective</a:t>
            </a:r>
            <a:endParaRPr b="1" sz="1500"/>
          </a:p>
          <a:p>
            <a:pPr indent="-285750" lvl="0" marL="288290" rtl="0" algn="just">
              <a:lnSpc>
                <a:spcPct val="90000"/>
              </a:lnSpc>
              <a:spcBef>
                <a:spcPts val="1000"/>
              </a:spcBef>
              <a:spcAft>
                <a:spcPts val="0"/>
              </a:spcAft>
              <a:buSzPts val="1500"/>
              <a:buChar char="•"/>
            </a:pPr>
            <a:r>
              <a:rPr b="1" lang="en-IN" sz="1500"/>
              <a:t>General Insights : On Heatmap Perspective</a:t>
            </a:r>
            <a:endParaRPr b="1" sz="1500"/>
          </a:p>
          <a:p>
            <a:pPr indent="-285750" lvl="0" marL="288290" rtl="0" algn="just">
              <a:lnSpc>
                <a:spcPct val="90000"/>
              </a:lnSpc>
              <a:spcBef>
                <a:spcPts val="1000"/>
              </a:spcBef>
              <a:spcAft>
                <a:spcPts val="0"/>
              </a:spcAft>
              <a:buSzPts val="1500"/>
              <a:buChar char="•"/>
            </a:pPr>
            <a:r>
              <a:rPr b="1" lang="en-IN" sz="1500"/>
              <a:t>Overall Insights of the project</a:t>
            </a:r>
            <a:endParaRPr b="1" sz="1500"/>
          </a:p>
          <a:p>
            <a:pPr indent="-285750" lvl="0" marL="288290" rtl="0" algn="just">
              <a:lnSpc>
                <a:spcPct val="90000"/>
              </a:lnSpc>
              <a:spcBef>
                <a:spcPts val="1000"/>
              </a:spcBef>
              <a:spcAft>
                <a:spcPts val="0"/>
              </a:spcAft>
              <a:buSzPts val="1500"/>
              <a:buChar char="•"/>
            </a:pPr>
            <a:r>
              <a:rPr b="1" lang="en-IN" sz="1500"/>
              <a:t>Conclusion (Key finding overall) </a:t>
            </a:r>
            <a:endParaRPr sz="1500"/>
          </a:p>
          <a:p>
            <a:pPr indent="-285750" lvl="0" marL="288290" rtl="0" algn="just">
              <a:lnSpc>
                <a:spcPct val="90000"/>
              </a:lnSpc>
              <a:spcBef>
                <a:spcPts val="1000"/>
              </a:spcBef>
              <a:spcAft>
                <a:spcPts val="0"/>
              </a:spcAft>
              <a:buSzPts val="1500"/>
              <a:buChar char="•"/>
            </a:pPr>
            <a:r>
              <a:rPr b="1" lang="en-IN" sz="1500"/>
              <a:t>Q&amp;A Slide </a:t>
            </a:r>
            <a:endParaRPr sz="1500"/>
          </a:p>
          <a:p>
            <a:pPr indent="-130810" lvl="0" marL="228600" rtl="0" algn="l">
              <a:lnSpc>
                <a:spcPct val="90000"/>
              </a:lnSpc>
              <a:spcBef>
                <a:spcPts val="1000"/>
              </a:spcBef>
              <a:spcAft>
                <a:spcPts val="0"/>
              </a:spcAft>
              <a:buClr>
                <a:schemeClr val="dk1"/>
              </a:buClr>
              <a:buSzPts val="2800"/>
              <a:buNone/>
            </a:pPr>
            <a:r>
              <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nvSpPr>
        <p:spPr>
          <a:xfrm>
            <a:off x="451300" y="2558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Did High Ratings of Companies give High Salaries?</a:t>
            </a:r>
            <a:endParaRPr b="0" i="0" sz="3200" u="none" cap="none" strike="noStrike">
              <a:solidFill>
                <a:srgbClr val="FF0000"/>
              </a:solidFill>
              <a:latin typeface="Lato Black"/>
              <a:ea typeface="Lato Black"/>
              <a:cs typeface="Lato Black"/>
              <a:sym typeface="Lato Black"/>
            </a:endParaRPr>
          </a:p>
        </p:txBody>
      </p:sp>
      <p:pic>
        <p:nvPicPr>
          <p:cNvPr id="396" name="Google Shape;396;p52" title="Screenshot 2025-05-02 091844.png"/>
          <p:cNvPicPr preferRelativeResize="0"/>
          <p:nvPr/>
        </p:nvPicPr>
        <p:blipFill rotWithShape="1">
          <a:blip r:embed="rId3">
            <a:alphaModFix/>
          </a:blip>
          <a:srcRect b="0" l="0" r="0" t="0"/>
          <a:stretch/>
        </p:blipFill>
        <p:spPr>
          <a:xfrm>
            <a:off x="545350" y="836250"/>
            <a:ext cx="6371426" cy="2449275"/>
          </a:xfrm>
          <a:prstGeom prst="rect">
            <a:avLst/>
          </a:prstGeom>
          <a:noFill/>
          <a:ln>
            <a:noFill/>
          </a:ln>
        </p:spPr>
      </p:pic>
      <p:pic>
        <p:nvPicPr>
          <p:cNvPr id="397" name="Google Shape;397;p52" title="Screenshot 2025-05-02 093521.png"/>
          <p:cNvPicPr preferRelativeResize="0"/>
          <p:nvPr/>
        </p:nvPicPr>
        <p:blipFill rotWithShape="1">
          <a:blip r:embed="rId4">
            <a:alphaModFix/>
          </a:blip>
          <a:srcRect b="0" l="0" r="0" t="0"/>
          <a:stretch/>
        </p:blipFill>
        <p:spPr>
          <a:xfrm>
            <a:off x="7904076" y="988650"/>
            <a:ext cx="2867025" cy="1190625"/>
          </a:xfrm>
          <a:prstGeom prst="rect">
            <a:avLst/>
          </a:prstGeom>
          <a:noFill/>
          <a:ln>
            <a:noFill/>
          </a:ln>
        </p:spPr>
      </p:pic>
      <p:sp>
        <p:nvSpPr>
          <p:cNvPr id="398" name="Google Shape;398;p52"/>
          <p:cNvSpPr txBox="1"/>
          <p:nvPr/>
        </p:nvSpPr>
        <p:spPr>
          <a:xfrm>
            <a:off x="7316600" y="2485900"/>
            <a:ext cx="4539000" cy="363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relationship between both Ratings and Salaries is weak negative in nature.</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Both the Ratings and Salaries are Independent.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Correlation between Ratings and Salaries is </a:t>
            </a:r>
            <a:r>
              <a:rPr b="1" i="0" lang="en-IN" sz="2000" u="none" cap="none" strike="noStrike">
                <a:solidFill>
                  <a:schemeClr val="dk1"/>
                </a:solidFill>
                <a:latin typeface="Calibri"/>
                <a:ea typeface="Calibri"/>
                <a:cs typeface="Calibri"/>
                <a:sym typeface="Calibri"/>
              </a:rPr>
              <a:t>-0.3</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399" name="Google Shape;399;p52" title="Screenshot 2025-05-02 184517.png"/>
          <p:cNvPicPr preferRelativeResize="0"/>
          <p:nvPr/>
        </p:nvPicPr>
        <p:blipFill rotWithShape="1">
          <a:blip r:embed="rId5">
            <a:alphaModFix/>
          </a:blip>
          <a:srcRect b="0" l="0" r="0" t="0"/>
          <a:stretch/>
        </p:blipFill>
        <p:spPr>
          <a:xfrm>
            <a:off x="451300" y="3379600"/>
            <a:ext cx="6103568" cy="326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nvSpPr>
        <p:spPr>
          <a:xfrm>
            <a:off x="439550" y="2558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Salaries vs Jobs based on each Company Type</a:t>
            </a:r>
            <a:endParaRPr b="0" i="0" sz="1800" u="none" cap="none" strike="noStrike">
              <a:solidFill>
                <a:srgbClr val="FF0000"/>
              </a:solidFill>
              <a:latin typeface="Calibri"/>
              <a:ea typeface="Calibri"/>
              <a:cs typeface="Calibri"/>
              <a:sym typeface="Calibri"/>
            </a:endParaRPr>
          </a:p>
        </p:txBody>
      </p:sp>
      <p:pic>
        <p:nvPicPr>
          <p:cNvPr id="405" name="Google Shape;405;p53" title="newplot (9).png"/>
          <p:cNvPicPr preferRelativeResize="0"/>
          <p:nvPr/>
        </p:nvPicPr>
        <p:blipFill rotWithShape="1">
          <a:blip r:embed="rId3">
            <a:alphaModFix/>
          </a:blip>
          <a:srcRect b="0" l="0" r="0" t="0"/>
          <a:stretch/>
        </p:blipFill>
        <p:spPr>
          <a:xfrm>
            <a:off x="599275" y="863125"/>
            <a:ext cx="4600674" cy="5354300"/>
          </a:xfrm>
          <a:prstGeom prst="rect">
            <a:avLst/>
          </a:prstGeom>
          <a:noFill/>
          <a:ln>
            <a:noFill/>
          </a:ln>
        </p:spPr>
      </p:pic>
      <p:pic>
        <p:nvPicPr>
          <p:cNvPr id="406" name="Google Shape;406;p53" title="newplot (10).png"/>
          <p:cNvPicPr preferRelativeResize="0"/>
          <p:nvPr/>
        </p:nvPicPr>
        <p:blipFill rotWithShape="1">
          <a:blip r:embed="rId4">
            <a:alphaModFix/>
          </a:blip>
          <a:srcRect b="0" l="0" r="0" t="0"/>
          <a:stretch/>
        </p:blipFill>
        <p:spPr>
          <a:xfrm>
            <a:off x="5681600" y="863125"/>
            <a:ext cx="4751225" cy="5354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nvSpPr>
        <p:spPr>
          <a:xfrm>
            <a:off x="427800" y="2205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Interviews vs Jobs based on each Company Type</a:t>
            </a:r>
            <a:endParaRPr b="0" i="0" sz="1800" u="none" cap="none" strike="noStrike">
              <a:solidFill>
                <a:srgbClr val="FF0000"/>
              </a:solidFill>
              <a:latin typeface="Calibri"/>
              <a:ea typeface="Calibri"/>
              <a:cs typeface="Calibri"/>
              <a:sym typeface="Calibri"/>
            </a:endParaRPr>
          </a:p>
        </p:txBody>
      </p:sp>
      <p:pic>
        <p:nvPicPr>
          <p:cNvPr id="412" name="Google Shape;412;p54" title="newplot (11).png"/>
          <p:cNvPicPr preferRelativeResize="0"/>
          <p:nvPr/>
        </p:nvPicPr>
        <p:blipFill rotWithShape="1">
          <a:blip r:embed="rId3">
            <a:alphaModFix/>
          </a:blip>
          <a:srcRect b="0" l="0" r="0" t="0"/>
          <a:stretch/>
        </p:blipFill>
        <p:spPr>
          <a:xfrm>
            <a:off x="575725" y="845925"/>
            <a:ext cx="4647751" cy="5166149"/>
          </a:xfrm>
          <a:prstGeom prst="rect">
            <a:avLst/>
          </a:prstGeom>
          <a:noFill/>
          <a:ln>
            <a:noFill/>
          </a:ln>
        </p:spPr>
      </p:pic>
      <p:pic>
        <p:nvPicPr>
          <p:cNvPr id="413" name="Google Shape;413;p54" title="newplot (10).png"/>
          <p:cNvPicPr preferRelativeResize="0"/>
          <p:nvPr/>
        </p:nvPicPr>
        <p:blipFill rotWithShape="1">
          <a:blip r:embed="rId4">
            <a:alphaModFix/>
          </a:blip>
          <a:srcRect b="0" l="0" r="0" t="0"/>
          <a:stretch/>
        </p:blipFill>
        <p:spPr>
          <a:xfrm>
            <a:off x="5681600" y="845925"/>
            <a:ext cx="4374924" cy="516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nvSpPr>
        <p:spPr>
          <a:xfrm>
            <a:off x="451300" y="2205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Visualizing Correlations: Pairplot Across Company Metrics</a:t>
            </a:r>
            <a:endParaRPr b="0" i="0" sz="1800" u="none" cap="none" strike="noStrike">
              <a:solidFill>
                <a:srgbClr val="FF0000"/>
              </a:solidFill>
              <a:latin typeface="Calibri"/>
              <a:ea typeface="Calibri"/>
              <a:cs typeface="Calibri"/>
              <a:sym typeface="Calibri"/>
            </a:endParaRPr>
          </a:p>
        </p:txBody>
      </p:sp>
      <p:pic>
        <p:nvPicPr>
          <p:cNvPr id="419" name="Google Shape;419;p55" title="Screenshot 2025-05-02 113056.png"/>
          <p:cNvPicPr preferRelativeResize="0"/>
          <p:nvPr/>
        </p:nvPicPr>
        <p:blipFill rotWithShape="1">
          <a:blip r:embed="rId3">
            <a:alphaModFix/>
          </a:blip>
          <a:srcRect b="0" l="0" r="0" t="0"/>
          <a:stretch/>
        </p:blipFill>
        <p:spPr>
          <a:xfrm>
            <a:off x="637350" y="706875"/>
            <a:ext cx="8243249" cy="5846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nvSpPr>
        <p:spPr>
          <a:xfrm>
            <a:off x="416025" y="185300"/>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Company Data Correlations: A Heatmap Perspective</a:t>
            </a:r>
            <a:endParaRPr b="0" i="0" sz="1800" u="none" cap="none" strike="noStrike">
              <a:solidFill>
                <a:srgbClr val="FF0000"/>
              </a:solidFill>
              <a:latin typeface="Calibri"/>
              <a:ea typeface="Calibri"/>
              <a:cs typeface="Calibri"/>
              <a:sym typeface="Calibri"/>
            </a:endParaRPr>
          </a:p>
        </p:txBody>
      </p:sp>
      <p:pic>
        <p:nvPicPr>
          <p:cNvPr id="425" name="Google Shape;425;p56" title="Screenshot 2025-05-02 115924.png"/>
          <p:cNvPicPr preferRelativeResize="0"/>
          <p:nvPr/>
        </p:nvPicPr>
        <p:blipFill rotWithShape="1">
          <a:blip r:embed="rId3">
            <a:alphaModFix/>
          </a:blip>
          <a:srcRect b="0" l="0" r="0" t="0"/>
          <a:stretch/>
        </p:blipFill>
        <p:spPr>
          <a:xfrm>
            <a:off x="7574824" y="824000"/>
            <a:ext cx="3686175" cy="4829175"/>
          </a:xfrm>
          <a:prstGeom prst="rect">
            <a:avLst/>
          </a:prstGeom>
          <a:noFill/>
          <a:ln>
            <a:noFill/>
          </a:ln>
        </p:spPr>
      </p:pic>
      <p:pic>
        <p:nvPicPr>
          <p:cNvPr id="426" name="Google Shape;426;p56" title="Screenshot 2025-05-02 175618.png"/>
          <p:cNvPicPr preferRelativeResize="0"/>
          <p:nvPr/>
        </p:nvPicPr>
        <p:blipFill rotWithShape="1">
          <a:blip r:embed="rId4">
            <a:alphaModFix/>
          </a:blip>
          <a:srcRect b="0" l="0" r="0" t="0"/>
          <a:stretch/>
        </p:blipFill>
        <p:spPr>
          <a:xfrm>
            <a:off x="356600" y="766188"/>
            <a:ext cx="6767399" cy="5325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General Insights: On Heatmap Perspective</a:t>
            </a:r>
            <a:endParaRPr b="0" i="0" sz="1800" u="none" cap="none" strike="noStrike">
              <a:solidFill>
                <a:srgbClr val="FF0000"/>
              </a:solidFill>
              <a:latin typeface="Calibri"/>
              <a:ea typeface="Calibri"/>
              <a:cs typeface="Calibri"/>
              <a:sym typeface="Calibri"/>
            </a:endParaRPr>
          </a:p>
        </p:txBody>
      </p:sp>
      <p:sp>
        <p:nvSpPr>
          <p:cNvPr id="432" name="Google Shape;432;p57"/>
          <p:cNvSpPr txBox="1"/>
          <p:nvPr/>
        </p:nvSpPr>
        <p:spPr>
          <a:xfrm>
            <a:off x="602075" y="1039525"/>
            <a:ext cx="10951800" cy="5009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Companies conducting </a:t>
            </a:r>
            <a:r>
              <a:rPr b="1" i="0" lang="en-IN" sz="2000" u="none" cap="none" strike="noStrike">
                <a:solidFill>
                  <a:schemeClr val="dk1"/>
                </a:solidFill>
                <a:latin typeface="Calibri"/>
                <a:ea typeface="Calibri"/>
                <a:cs typeface="Calibri"/>
                <a:sym typeface="Calibri"/>
              </a:rPr>
              <a:t>more interviews and offering higher salaries</a:t>
            </a:r>
            <a:r>
              <a:rPr b="0" i="0" lang="en-IN" sz="2000" u="none" cap="none" strike="noStrike">
                <a:solidFill>
                  <a:schemeClr val="dk1"/>
                </a:solidFill>
                <a:latin typeface="Calibri"/>
                <a:ea typeface="Calibri"/>
                <a:cs typeface="Calibri"/>
                <a:sym typeface="Calibri"/>
              </a:rPr>
              <a:t> appear to be </a:t>
            </a:r>
            <a:r>
              <a:rPr b="1" i="0" lang="en-IN" sz="2000" u="none" cap="none" strike="noStrike">
                <a:solidFill>
                  <a:schemeClr val="dk1"/>
                </a:solidFill>
                <a:latin typeface="Calibri"/>
                <a:ea typeface="Calibri"/>
                <a:cs typeface="Calibri"/>
                <a:sym typeface="Calibri"/>
              </a:rPr>
              <a:t>actively growing</a:t>
            </a:r>
            <a:r>
              <a:rPr b="0" i="0" lang="en-IN" sz="2000" u="none" cap="none" strike="noStrike">
                <a:solidFill>
                  <a:schemeClr val="dk1"/>
                </a:solidFill>
                <a:latin typeface="Calibri"/>
                <a:ea typeface="Calibri"/>
                <a:cs typeface="Calibri"/>
                <a:sym typeface="Calibri"/>
              </a:rPr>
              <a:t> and </a:t>
            </a:r>
            <a:r>
              <a:rPr b="1" i="0" lang="en-IN" sz="2000" u="none" cap="none" strike="noStrike">
                <a:solidFill>
                  <a:schemeClr val="dk1"/>
                </a:solidFill>
                <a:latin typeface="Calibri"/>
                <a:ea typeface="Calibri"/>
                <a:cs typeface="Calibri"/>
                <a:sym typeface="Calibri"/>
              </a:rPr>
              <a:t>more visible</a:t>
            </a:r>
            <a:r>
              <a:rPr b="0" i="0" lang="en-IN" sz="2000" u="none" cap="none" strike="noStrike">
                <a:solidFill>
                  <a:schemeClr val="dk1"/>
                </a:solidFill>
                <a:latin typeface="Calibri"/>
                <a:ea typeface="Calibri"/>
                <a:cs typeface="Calibri"/>
                <a:sym typeface="Calibri"/>
              </a:rPr>
              <a:t> in terms of employee engagement.</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12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Calibri"/>
              <a:buChar char="●"/>
            </a:pPr>
            <a:r>
              <a:rPr b="0" i="0" lang="en-IN" sz="2000" u="none" cap="none" strike="noStrike">
                <a:solidFill>
                  <a:schemeClr val="dk1"/>
                </a:solidFill>
                <a:latin typeface="Calibri"/>
                <a:ea typeface="Calibri"/>
                <a:cs typeface="Calibri"/>
                <a:sym typeface="Calibri"/>
              </a:rPr>
              <a:t>The </a:t>
            </a:r>
            <a:r>
              <a:rPr b="1" i="0" lang="en-IN" sz="2000" u="none" cap="none" strike="noStrike">
                <a:solidFill>
                  <a:schemeClr val="dk1"/>
                </a:solidFill>
                <a:latin typeface="Calibri"/>
                <a:ea typeface="Calibri"/>
                <a:cs typeface="Calibri"/>
                <a:sym typeface="Calibri"/>
              </a:rPr>
              <a:t>weak relationship between ratings and salaries</a:t>
            </a:r>
            <a:r>
              <a:rPr b="0" i="0" lang="en-IN" sz="2000" u="none" cap="none" strike="noStrike">
                <a:solidFill>
                  <a:schemeClr val="dk1"/>
                </a:solidFill>
                <a:latin typeface="Calibri"/>
                <a:ea typeface="Calibri"/>
                <a:cs typeface="Calibri"/>
                <a:sym typeface="Calibri"/>
              </a:rPr>
              <a:t> suggests that </a:t>
            </a:r>
            <a:r>
              <a:rPr b="1" i="0" lang="en-IN" sz="2000" u="none" cap="none" strike="noStrike">
                <a:solidFill>
                  <a:schemeClr val="dk1"/>
                </a:solidFill>
                <a:latin typeface="Calibri"/>
                <a:ea typeface="Calibri"/>
                <a:cs typeface="Calibri"/>
                <a:sym typeface="Calibri"/>
              </a:rPr>
              <a:t>workplace culture, benefits, and job roles</a:t>
            </a:r>
            <a:r>
              <a:rPr b="0" i="0" lang="en-IN" sz="2000" u="none" cap="none" strike="noStrike">
                <a:solidFill>
                  <a:schemeClr val="dk1"/>
                </a:solidFill>
                <a:latin typeface="Calibri"/>
                <a:ea typeface="Calibri"/>
                <a:cs typeface="Calibri"/>
                <a:sym typeface="Calibri"/>
              </a:rPr>
              <a:t> might play a bigger role in employee satisfaction.</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12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Calibri"/>
              <a:buChar char="●"/>
            </a:pPr>
            <a:r>
              <a:rPr b="1" i="0" lang="en-IN" sz="2000" u="none" cap="none" strike="noStrike">
                <a:solidFill>
                  <a:schemeClr val="dk1"/>
                </a:solidFill>
                <a:latin typeface="Calibri"/>
                <a:ea typeface="Calibri"/>
                <a:cs typeface="Calibri"/>
                <a:sym typeface="Calibri"/>
              </a:rPr>
              <a:t>Company Age does not strongly impact salaries or hiring trends</a:t>
            </a:r>
            <a:r>
              <a:rPr b="0" i="0" lang="en-IN" sz="2000" u="none" cap="none" strike="noStrike">
                <a:solidFill>
                  <a:schemeClr val="dk1"/>
                </a:solidFill>
                <a:latin typeface="Calibri"/>
                <a:ea typeface="Calibri"/>
                <a:cs typeface="Calibri"/>
                <a:sym typeface="Calibri"/>
              </a:rPr>
              <a:t>, which means newer and older firms operate on different business models with varied compensation strategies.</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1200"/>
              </a:spcBef>
              <a:spcAft>
                <a:spcPts val="120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nvSpPr>
        <p:spPr>
          <a:xfrm>
            <a:off x="439475" y="226153"/>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Overall Insights of the project</a:t>
            </a:r>
            <a:endParaRPr b="0" i="0" sz="1800" u="none" cap="none" strike="noStrike">
              <a:solidFill>
                <a:srgbClr val="FF0000"/>
              </a:solidFill>
              <a:latin typeface="Calibri"/>
              <a:ea typeface="Calibri"/>
              <a:cs typeface="Calibri"/>
              <a:sym typeface="Calibri"/>
            </a:endParaRPr>
          </a:p>
        </p:txBody>
      </p:sp>
      <p:sp>
        <p:nvSpPr>
          <p:cNvPr id="438" name="Google Shape;438;p58"/>
          <p:cNvSpPr txBox="1"/>
          <p:nvPr/>
        </p:nvSpPr>
        <p:spPr>
          <a:xfrm>
            <a:off x="620100" y="760765"/>
            <a:ext cx="10951800" cy="533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rgbClr val="000000"/>
              </a:buClr>
              <a:buSzPts val="2000"/>
              <a:buFont typeface="Calibri"/>
              <a:buChar char="●"/>
            </a:pPr>
            <a:r>
              <a:rPr b="0" i="0" lang="en-IN" sz="2000" u="none" cap="none" strike="noStrike">
                <a:solidFill>
                  <a:srgbClr val="000000"/>
                </a:solidFill>
                <a:latin typeface="Calibri"/>
                <a:ea typeface="Calibri"/>
                <a:cs typeface="Calibri"/>
                <a:sym typeface="Calibri"/>
              </a:rPr>
              <a:t>IT Services &amp; Consulting leads with </a:t>
            </a:r>
            <a:r>
              <a:rPr b="1" i="0" lang="en-IN" sz="2000" u="none" cap="none" strike="noStrike">
                <a:solidFill>
                  <a:srgbClr val="000000"/>
                </a:solidFill>
                <a:latin typeface="Calibri"/>
                <a:ea typeface="Calibri"/>
                <a:cs typeface="Calibri"/>
                <a:sym typeface="Calibri"/>
              </a:rPr>
              <a:t>the highest salaries</a:t>
            </a:r>
            <a:r>
              <a:rPr b="0" i="0" lang="en-IN" sz="2000" u="none" cap="none" strike="noStrike">
                <a:solidFill>
                  <a:srgbClr val="000000"/>
                </a:solidFill>
                <a:latin typeface="Calibri"/>
                <a:ea typeface="Calibri"/>
                <a:cs typeface="Calibri"/>
                <a:sym typeface="Calibri"/>
              </a:rPr>
              <a:t>, while </a:t>
            </a:r>
            <a:r>
              <a:rPr b="1" i="0" lang="en-IN" sz="2000" u="none" cap="none" strike="noStrike">
                <a:solidFill>
                  <a:srgbClr val="000000"/>
                </a:solidFill>
                <a:latin typeface="Calibri"/>
                <a:ea typeface="Calibri"/>
                <a:cs typeface="Calibri"/>
                <a:sym typeface="Calibri"/>
              </a:rPr>
              <a:t>NBFC &amp; Banking sectors offer structured but lower pay scales</a:t>
            </a:r>
            <a:r>
              <a:rPr b="0" i="0" lang="en-IN"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High ratings do not necessarily correlate with high salaries</a:t>
            </a:r>
            <a:r>
              <a:rPr b="0" i="0" lang="en-IN" sz="2000" u="none" cap="none" strike="noStrike">
                <a:solidFill>
                  <a:schemeClr val="dk1"/>
                </a:solidFill>
                <a:latin typeface="Calibri"/>
                <a:ea typeface="Calibri"/>
                <a:cs typeface="Calibri"/>
                <a:sym typeface="Calibri"/>
              </a:rPr>
              <a:t>, suggesting compensation isn’t the sole factor driving employee satisfaction.</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IT &amp; Banking sectors are aggressive recruiters</a:t>
            </a:r>
            <a:r>
              <a:rPr b="0" i="0" lang="en-IN" sz="2000" u="none" cap="none" strike="noStrike">
                <a:solidFill>
                  <a:schemeClr val="dk1"/>
                </a:solidFill>
                <a:latin typeface="Calibri"/>
                <a:ea typeface="Calibri"/>
                <a:cs typeface="Calibri"/>
                <a:sym typeface="Calibri"/>
              </a:rPr>
              <a:t>, posting </a:t>
            </a:r>
            <a:r>
              <a:rPr b="1" i="0" lang="en-IN" sz="2000" u="none" cap="none" strike="noStrike">
                <a:solidFill>
                  <a:schemeClr val="dk1"/>
                </a:solidFill>
                <a:latin typeface="Calibri"/>
                <a:ea typeface="Calibri"/>
                <a:cs typeface="Calibri"/>
                <a:sym typeface="Calibri"/>
              </a:rPr>
              <a:t>the most jobs and conducting the highest number of interviews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Pharma &amp; Insurance follow selective hiring models</a:t>
            </a:r>
            <a:r>
              <a:rPr b="0" i="0" lang="en-IN" sz="2000" u="none" cap="none" strike="noStrike">
                <a:solidFill>
                  <a:schemeClr val="dk1"/>
                </a:solidFill>
                <a:latin typeface="Calibri"/>
                <a:ea typeface="Calibri"/>
                <a:cs typeface="Calibri"/>
                <a:sym typeface="Calibri"/>
              </a:rPr>
              <a:t>, resulting in </a:t>
            </a:r>
            <a:r>
              <a:rPr b="1" i="0" lang="en-IN" sz="2000" u="none" cap="none" strike="noStrike">
                <a:solidFill>
                  <a:schemeClr val="dk1"/>
                </a:solidFill>
                <a:latin typeface="Calibri"/>
                <a:ea typeface="Calibri"/>
                <a:cs typeface="Calibri"/>
                <a:sym typeface="Calibri"/>
              </a:rPr>
              <a:t>fewer interviews per hire</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NBFC leads in job postings</a:t>
            </a:r>
            <a:r>
              <a:rPr b="0" i="0" lang="en-IN" sz="2000" u="none" cap="none" strike="noStrike">
                <a:solidFill>
                  <a:schemeClr val="dk1"/>
                </a:solidFill>
                <a:latin typeface="Calibri"/>
                <a:ea typeface="Calibri"/>
                <a:cs typeface="Calibri"/>
                <a:sym typeface="Calibri"/>
              </a:rPr>
              <a:t>, indicating </a:t>
            </a:r>
            <a:r>
              <a:rPr b="1" i="0" lang="en-IN" sz="2000" u="none" cap="none" strike="noStrike">
                <a:solidFill>
                  <a:schemeClr val="dk1"/>
                </a:solidFill>
                <a:latin typeface="Calibri"/>
                <a:ea typeface="Calibri"/>
                <a:cs typeface="Calibri"/>
                <a:sym typeface="Calibri"/>
              </a:rPr>
              <a:t>expansion-driven recruitment strategies in financial services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Companies with higher employee reviews tend to offer better salaries</a:t>
            </a:r>
            <a:r>
              <a:rPr b="0" i="0" lang="en-IN" sz="2000" u="none" cap="none" strike="noStrike">
                <a:solidFill>
                  <a:schemeClr val="dk1"/>
                </a:solidFill>
                <a:latin typeface="Calibri"/>
                <a:ea typeface="Calibri"/>
                <a:cs typeface="Calibri"/>
                <a:sym typeface="Calibri"/>
              </a:rPr>
              <a:t>, meaning that </a:t>
            </a:r>
            <a:r>
              <a:rPr b="1" i="0" lang="en-IN" sz="2000" u="none" cap="none" strike="noStrike">
                <a:solidFill>
                  <a:schemeClr val="dk1"/>
                </a:solidFill>
                <a:latin typeface="Calibri"/>
                <a:ea typeface="Calibri"/>
                <a:cs typeface="Calibri"/>
                <a:sym typeface="Calibri"/>
              </a:rPr>
              <a:t>well-paying firms generate more employee feedback</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IN" sz="2000" u="none" cap="none" strike="noStrike">
                <a:solidFill>
                  <a:schemeClr val="dk1"/>
                </a:solidFill>
                <a:latin typeface="Calibri"/>
                <a:ea typeface="Calibri"/>
                <a:cs typeface="Calibri"/>
                <a:sym typeface="Calibri"/>
              </a:rPr>
              <a:t>Total interviews positively correlate with salary</a:t>
            </a:r>
            <a:r>
              <a:rPr b="0" i="0" lang="en-IN" sz="2000" u="none" cap="none" strike="noStrike">
                <a:solidFill>
                  <a:schemeClr val="dk1"/>
                </a:solidFill>
                <a:latin typeface="Calibri"/>
                <a:ea typeface="Calibri"/>
                <a:cs typeface="Calibri"/>
                <a:sym typeface="Calibri"/>
              </a:rPr>
              <a:t>, reinforcing the idea that </a:t>
            </a:r>
            <a:r>
              <a:rPr b="1" i="0" lang="en-IN" sz="2000" u="none" cap="none" strike="noStrike">
                <a:solidFill>
                  <a:schemeClr val="dk1"/>
                </a:solidFill>
                <a:latin typeface="Calibri"/>
                <a:ea typeface="Calibri"/>
                <a:cs typeface="Calibri"/>
                <a:sym typeface="Calibri"/>
              </a:rPr>
              <a:t>high-paying firms have competitive hiring cycles</a:t>
            </a:r>
            <a:r>
              <a:rPr b="0" i="0" lang="en-IN" sz="2000" u="none" cap="none" strike="noStrike">
                <a:solidFill>
                  <a:schemeClr val="dk1"/>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nvSpPr>
        <p:spPr>
          <a:xfrm>
            <a:off x="737800" y="1222975"/>
            <a:ext cx="11114400" cy="4756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chemeClr val="dk1"/>
              </a:buClr>
              <a:buSzPts val="1100"/>
              <a:buFont typeface="Arial"/>
              <a:buNone/>
            </a:pPr>
            <a:r>
              <a:rPr b="0" i="0" lang="en-IN" sz="2000" u="none" cap="none" strike="noStrike">
                <a:solidFill>
                  <a:schemeClr val="dk1"/>
                </a:solidFill>
                <a:latin typeface="Calibri"/>
                <a:ea typeface="Calibri"/>
                <a:cs typeface="Calibri"/>
                <a:sym typeface="Calibri"/>
              </a:rPr>
              <a:t>My </a:t>
            </a:r>
            <a:r>
              <a:rPr b="1" i="0" lang="en-IN" sz="2000" u="none" cap="none" strike="noStrike">
                <a:solidFill>
                  <a:schemeClr val="dk1"/>
                </a:solidFill>
                <a:latin typeface="Calibri"/>
                <a:ea typeface="Calibri"/>
                <a:cs typeface="Calibri"/>
                <a:sym typeface="Calibri"/>
              </a:rPr>
              <a:t>EDA on AmbitionBox Top 500 Companies</a:t>
            </a:r>
            <a:r>
              <a:rPr b="0" i="0" lang="en-IN" sz="2000" u="none" cap="none" strike="noStrike">
                <a:solidFill>
                  <a:schemeClr val="dk1"/>
                </a:solidFill>
                <a:latin typeface="Calibri"/>
                <a:ea typeface="Calibri"/>
                <a:cs typeface="Calibri"/>
                <a:sym typeface="Calibri"/>
              </a:rPr>
              <a:t> has revealed key insights into </a:t>
            </a:r>
            <a:r>
              <a:rPr b="1" i="0" lang="en-IN" sz="2000" u="none" cap="none" strike="noStrike">
                <a:solidFill>
                  <a:schemeClr val="dk1"/>
                </a:solidFill>
                <a:latin typeface="Calibri"/>
                <a:ea typeface="Calibri"/>
                <a:cs typeface="Calibri"/>
                <a:sym typeface="Calibri"/>
              </a:rPr>
              <a:t>salaries, hiring trends, employee engagement, and industry variations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Arial"/>
              <a:buChar char="●"/>
            </a:pPr>
            <a:r>
              <a:rPr b="1" i="0" lang="en-IN" sz="2000" u="none" cap="none" strike="noStrike">
                <a:solidFill>
                  <a:schemeClr val="dk1"/>
                </a:solidFill>
                <a:latin typeface="Calibri"/>
                <a:ea typeface="Calibri"/>
                <a:cs typeface="Calibri"/>
                <a:sym typeface="Calibri"/>
              </a:rPr>
              <a:t>IT Services &amp; Consulting offers the highest salaries</a:t>
            </a:r>
            <a:r>
              <a:rPr b="0" i="0" lang="en-IN" sz="2000" u="none" cap="none" strike="noStrike">
                <a:solidFill>
                  <a:schemeClr val="dk1"/>
                </a:solidFill>
                <a:latin typeface="Calibri"/>
                <a:ea typeface="Calibri"/>
                <a:cs typeface="Calibri"/>
                <a:sym typeface="Calibri"/>
              </a:rPr>
              <a:t>, while </a:t>
            </a:r>
            <a:r>
              <a:rPr b="1" i="0" lang="en-IN" sz="2000" u="none" cap="none" strike="noStrike">
                <a:solidFill>
                  <a:schemeClr val="dk1"/>
                </a:solidFill>
                <a:latin typeface="Calibri"/>
                <a:ea typeface="Calibri"/>
                <a:cs typeface="Calibri"/>
                <a:sym typeface="Calibri"/>
              </a:rPr>
              <a:t>NBFC &amp; Banking maintain structured but lower pay scales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IN" sz="2000" u="none" cap="none" strike="noStrike">
                <a:solidFill>
                  <a:schemeClr val="dk1"/>
                </a:solidFill>
                <a:latin typeface="Calibri"/>
                <a:ea typeface="Calibri"/>
                <a:cs typeface="Calibri"/>
                <a:sym typeface="Calibri"/>
              </a:rPr>
              <a:t>High ratings don’t guarantee high salaries</a:t>
            </a:r>
            <a:r>
              <a:rPr b="0" i="0" lang="en-IN" sz="2000" u="none" cap="none" strike="noStrike">
                <a:solidFill>
                  <a:schemeClr val="dk1"/>
                </a:solidFill>
                <a:latin typeface="Calibri"/>
                <a:ea typeface="Calibri"/>
                <a:cs typeface="Calibri"/>
                <a:sym typeface="Calibri"/>
              </a:rPr>
              <a:t>—NBFC firms score well despite moderate pay.</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IN" sz="2000" u="none" cap="none" strike="noStrike">
                <a:solidFill>
                  <a:schemeClr val="dk1"/>
                </a:solidFill>
                <a:latin typeface="Calibri"/>
                <a:ea typeface="Calibri"/>
                <a:cs typeface="Calibri"/>
                <a:sym typeface="Calibri"/>
              </a:rPr>
              <a:t>Aggressive hiring is seen in IT &amp; Banking</a:t>
            </a:r>
            <a:r>
              <a:rPr b="0" i="0" lang="en-IN" sz="2000" u="none" cap="none" strike="noStrike">
                <a:solidFill>
                  <a:schemeClr val="dk1"/>
                </a:solidFill>
                <a:latin typeface="Calibri"/>
                <a:ea typeface="Calibri"/>
                <a:cs typeface="Calibri"/>
                <a:sym typeface="Calibri"/>
              </a:rPr>
              <a:t>, while </a:t>
            </a:r>
            <a:r>
              <a:rPr b="1" i="0" lang="en-IN" sz="2000" u="none" cap="none" strike="noStrike">
                <a:solidFill>
                  <a:schemeClr val="dk1"/>
                </a:solidFill>
                <a:latin typeface="Calibri"/>
                <a:ea typeface="Calibri"/>
                <a:cs typeface="Calibri"/>
                <a:sym typeface="Calibri"/>
              </a:rPr>
              <a:t>Pharma &amp; Insurance follow selective recruitment models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IN" sz="2000" u="none" cap="none" strike="noStrike">
                <a:solidFill>
                  <a:schemeClr val="dk1"/>
                </a:solidFill>
                <a:latin typeface="Calibri"/>
                <a:ea typeface="Calibri"/>
                <a:cs typeface="Calibri"/>
                <a:sym typeface="Calibri"/>
              </a:rPr>
              <a:t>Companies with high interview counts tend to pay better salaries</a:t>
            </a:r>
            <a:r>
              <a:rPr b="0" i="0" lang="en-IN" sz="2000" u="none" cap="none" strike="noStrike">
                <a:solidFill>
                  <a:schemeClr val="dk1"/>
                </a:solidFill>
                <a:latin typeface="Calibri"/>
                <a:ea typeface="Calibri"/>
                <a:cs typeface="Calibri"/>
                <a:sym typeface="Calibri"/>
              </a:rPr>
              <a:t>, reinforcing </a:t>
            </a:r>
            <a:r>
              <a:rPr b="1" i="0" lang="en-IN" sz="2000" u="none" cap="none" strike="noStrike">
                <a:solidFill>
                  <a:schemeClr val="dk1"/>
                </a:solidFill>
                <a:latin typeface="Calibri"/>
                <a:ea typeface="Calibri"/>
                <a:cs typeface="Calibri"/>
                <a:sym typeface="Calibri"/>
              </a:rPr>
              <a:t>competitive hiring patterns</a:t>
            </a:r>
            <a:r>
              <a:rPr b="0" i="0" lang="en-IN"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n-IN" sz="2000" u="none" cap="none" strike="noStrike">
                <a:solidFill>
                  <a:schemeClr val="dk1"/>
                </a:solidFill>
                <a:latin typeface="Calibri"/>
                <a:ea typeface="Calibri"/>
                <a:cs typeface="Calibri"/>
                <a:sym typeface="Calibri"/>
              </a:rPr>
              <a:t>Key Takeaway:</a:t>
            </a:r>
            <a:r>
              <a:rPr b="0" i="0" lang="en-IN" sz="2000" u="none" cap="none" strike="noStrike">
                <a:solidFill>
                  <a:schemeClr val="dk1"/>
                </a:solidFill>
                <a:latin typeface="Calibri"/>
                <a:ea typeface="Calibri"/>
                <a:cs typeface="Calibri"/>
                <a:sym typeface="Calibri"/>
              </a:rPr>
              <a:t> Salary alone </a:t>
            </a:r>
            <a:r>
              <a:rPr b="1" i="0" lang="en-IN" sz="2000" u="none" cap="none" strike="noStrike">
                <a:solidFill>
                  <a:schemeClr val="dk1"/>
                </a:solidFill>
                <a:latin typeface="Calibri"/>
                <a:ea typeface="Calibri"/>
                <a:cs typeface="Calibri"/>
                <a:sym typeface="Calibri"/>
              </a:rPr>
              <a:t>doesn’t define employee satisfaction</a:t>
            </a:r>
            <a:r>
              <a:rPr b="0" i="0" lang="en-IN" sz="2000" u="none" cap="none" strike="noStrike">
                <a:solidFill>
                  <a:schemeClr val="dk1"/>
                </a:solidFill>
                <a:latin typeface="Calibri"/>
                <a:ea typeface="Calibri"/>
                <a:cs typeface="Calibri"/>
                <a:sym typeface="Calibri"/>
              </a:rPr>
              <a:t>—industry stability, hiring trends, and engagement levels matter.</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444" name="Google Shape;444;p59"/>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Final Conclusion on Types of Companies</a:t>
            </a:r>
            <a:endParaRPr b="0" i="0" sz="18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nvSpPr>
        <p:spPr>
          <a:xfrm>
            <a:off x="3026850" y="1192375"/>
            <a:ext cx="6138300" cy="36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50" name="Google Shape;450;p60"/>
          <p:cNvSpPr txBox="1"/>
          <p:nvPr/>
        </p:nvSpPr>
        <p:spPr>
          <a:xfrm>
            <a:off x="2795928" y="1487156"/>
            <a:ext cx="6260123" cy="23698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400"/>
              <a:buFont typeface="Arial"/>
              <a:buNone/>
            </a:pPr>
            <a:r>
              <a:rPr b="0" i="0" lang="en-IN" sz="7400" u="none" cap="none" strike="noStrike">
                <a:solidFill>
                  <a:srgbClr val="FF0000"/>
                </a:solidFill>
                <a:latin typeface="Libre Baskerville"/>
                <a:ea typeface="Libre Baskerville"/>
                <a:cs typeface="Libre Baskerville"/>
                <a:sym typeface="Libre Baskerville"/>
              </a:rPr>
              <a:t>Any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400"/>
              <a:buFont typeface="Arial"/>
              <a:buNone/>
            </a:pPr>
            <a:r>
              <a:rPr b="0" i="0" lang="en-IN" sz="7400" u="none" cap="none" strike="noStrike">
                <a:solidFill>
                  <a:srgbClr val="FF0000"/>
                </a:solidFill>
                <a:latin typeface="Libre Baskerville"/>
                <a:ea typeface="Libre Baskerville"/>
                <a:cs typeface="Libre Baskerville"/>
                <a:sym typeface="Libre Baskerville"/>
              </a:rPr>
              <a:t>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1"/>
          <p:cNvPicPr preferRelativeResize="0"/>
          <p:nvPr/>
        </p:nvPicPr>
        <p:blipFill rotWithShape="1">
          <a:blip r:embed="rId3">
            <a:alphaModFix/>
          </a:blip>
          <a:srcRect b="0" l="0" r="0" t="0"/>
          <a:stretch/>
        </p:blipFill>
        <p:spPr>
          <a:xfrm>
            <a:off x="6466516" y="1850749"/>
            <a:ext cx="4465643" cy="2834317"/>
          </a:xfrm>
          <a:prstGeom prst="rect">
            <a:avLst/>
          </a:prstGeom>
          <a:noFill/>
          <a:ln>
            <a:noFill/>
          </a:ln>
        </p:spPr>
      </p:pic>
      <p:sp>
        <p:nvSpPr>
          <p:cNvPr id="456" name="Google Shape;456;p61"/>
          <p:cNvSpPr txBox="1"/>
          <p:nvPr/>
        </p:nvSpPr>
        <p:spPr>
          <a:xfrm>
            <a:off x="1244600" y="2997200"/>
            <a:ext cx="3661836" cy="13537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400"/>
              <a:buFont typeface="Libre Baskerville"/>
              <a:buNone/>
            </a:pPr>
            <a:r>
              <a:rPr b="0" i="0" lang="en-IN" sz="4400" u="none" cap="none" strike="noStrike">
                <a:solidFill>
                  <a:srgbClr val="FF0000"/>
                </a:solidFill>
                <a:latin typeface="Libre Baskerville"/>
                <a:ea typeface="Libre Baskerville"/>
                <a:cs typeface="Libre Baskerville"/>
                <a:sym typeface="Libre Baskerville"/>
              </a:rPr>
              <a:t>THANK YOU!</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nvSpPr>
        <p:spPr>
          <a:xfrm>
            <a:off x="5041875" y="1222975"/>
            <a:ext cx="6810600" cy="3971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AmbitionBox is a career advisory platform that aims to increase workplace transparency. Founded in 2015, it empowers jobseekers to make informed career choices and enables companies to showcase their work culture.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Users can write and share company reviews and interview stories, while employers can add their responses to the reviews.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In AmbitionBox You’ll find the rankings &amp; popularity of all the companies.</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You can explore for jobs, interviews of all the companies.</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You can also browse for the Salaries, Ratings of every company.</a:t>
            </a:r>
            <a:endParaRPr b="1" i="0" sz="1800" u="none" cap="none" strike="noStrike">
              <a:solidFill>
                <a:schemeClr val="dk1"/>
              </a:solidFill>
              <a:latin typeface="Calibri"/>
              <a:ea typeface="Calibri"/>
              <a:cs typeface="Calibri"/>
              <a:sym typeface="Calibri"/>
            </a:endParaRPr>
          </a:p>
        </p:txBody>
      </p:sp>
      <p:sp>
        <p:nvSpPr>
          <p:cNvPr id="123" name="Google Shape;123;p17"/>
          <p:cNvSpPr txBox="1"/>
          <p:nvPr/>
        </p:nvSpPr>
        <p:spPr>
          <a:xfrm>
            <a:off x="427656" y="416554"/>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What is Ambition Box?</a:t>
            </a:r>
            <a:endParaRPr b="0" i="0" sz="1800" u="none" cap="none" strike="noStrike">
              <a:solidFill>
                <a:srgbClr val="FF0000"/>
              </a:solidFill>
              <a:latin typeface="Calibri"/>
              <a:ea typeface="Calibri"/>
              <a:cs typeface="Calibri"/>
              <a:sym typeface="Calibri"/>
            </a:endParaRPr>
          </a:p>
        </p:txBody>
      </p:sp>
      <p:pic>
        <p:nvPicPr>
          <p:cNvPr id="124" name="Google Shape;124;p17" title="ANI-20231124081154.jpg"/>
          <p:cNvPicPr preferRelativeResize="0"/>
          <p:nvPr/>
        </p:nvPicPr>
        <p:blipFill rotWithShape="1">
          <a:blip r:embed="rId3">
            <a:alphaModFix/>
          </a:blip>
          <a:srcRect b="0" l="0" r="0" t="0"/>
          <a:stretch/>
        </p:blipFill>
        <p:spPr>
          <a:xfrm>
            <a:off x="164300" y="2048475"/>
            <a:ext cx="4782500" cy="10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nvSpPr>
        <p:spPr>
          <a:xfrm>
            <a:off x="595143" y="1275400"/>
            <a:ext cx="10995600" cy="4833300"/>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The goal of this EDA project is to analyze the top 500 companies listed on AmbitionBox to identify patterns in company ratings, reviews, salary structures, job opportunities, and interviews.</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To analyse the Company Types(Industries) which has the more/less opportunities and popularity through their Ratings, Salaries, Interviews &amp; Jobs.</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Distribution of ratings across industries, Industry-wise salary comparison.</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Identifying companies with unexpectedly high or low ratings/salaries. Exploring inconsistencies in jobs vs interviews conducted.</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Correlation between Interviews and Reviews, Interviews and Salaries &amp; Salaries and Reviews etc..</a:t>
            </a:r>
            <a:endParaRPr b="0" i="0" sz="2200" u="none" cap="none" strike="noStrike">
              <a:solidFill>
                <a:schemeClr val="dk1"/>
              </a:solidFill>
              <a:latin typeface="Calibri"/>
              <a:ea typeface="Calibri"/>
              <a:cs typeface="Calibri"/>
              <a:sym typeface="Calibri"/>
            </a:endParaRPr>
          </a:p>
        </p:txBody>
      </p:sp>
      <p:sp>
        <p:nvSpPr>
          <p:cNvPr id="130" name="Google Shape;130;p18"/>
          <p:cNvSpPr txBox="1"/>
          <p:nvPr/>
        </p:nvSpPr>
        <p:spPr>
          <a:xfrm>
            <a:off x="427656" y="416554"/>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Objective of the Project</a:t>
            </a:r>
            <a:endParaRPr b="0" i="0" sz="18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nvSpPr>
        <p:spPr>
          <a:xfrm>
            <a:off x="2930769" y="2265733"/>
            <a:ext cx="6330461"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FF0000"/>
                </a:solidFill>
                <a:latin typeface="Lato Black"/>
                <a:ea typeface="Lato Black"/>
                <a:cs typeface="Lato Black"/>
                <a:sym typeface="Lato Black"/>
              </a:rPr>
              <a:t>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FF0000"/>
                </a:solidFill>
                <a:latin typeface="Lato Black"/>
                <a:ea typeface="Lato Black"/>
                <a:cs typeface="Lato Black"/>
                <a:sym typeface="Lato Black"/>
              </a:rPr>
              <a:t>Collection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nvSpPr>
        <p:spPr>
          <a:xfrm>
            <a:off x="418375" y="361325"/>
            <a:ext cx="10221600" cy="7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rgbClr val="FF0000"/>
                </a:solidFill>
                <a:latin typeface="Lato Black"/>
                <a:ea typeface="Lato Black"/>
                <a:cs typeface="Lato Black"/>
                <a:sym typeface="Lato Black"/>
              </a:rPr>
              <a:t>Data Collection</a:t>
            </a:r>
            <a:endParaRPr b="0" i="0" sz="3200" u="none" cap="none" strike="noStrike">
              <a:solidFill>
                <a:srgbClr val="FF0000"/>
              </a:solidFill>
              <a:latin typeface="Lato Black"/>
              <a:ea typeface="Lato Black"/>
              <a:cs typeface="Lato Black"/>
              <a:sym typeface="Lato Black"/>
            </a:endParaRPr>
          </a:p>
        </p:txBody>
      </p:sp>
      <p:sp>
        <p:nvSpPr>
          <p:cNvPr id="142" name="Google Shape;142;p20"/>
          <p:cNvSpPr txBox="1"/>
          <p:nvPr/>
        </p:nvSpPr>
        <p:spPr>
          <a:xfrm>
            <a:off x="525350" y="1145775"/>
            <a:ext cx="11267700" cy="7488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I collected data from the website called “AmbitionBox” from Companies section.</a:t>
            </a:r>
            <a:endParaRPr b="0" i="0" sz="2200" u="none" cap="none" strike="noStrike">
              <a:solidFill>
                <a:schemeClr val="dk1"/>
              </a:solidFill>
              <a:latin typeface="Calibri"/>
              <a:ea typeface="Calibri"/>
              <a:cs typeface="Calibri"/>
              <a:sym typeface="Calibri"/>
            </a:endParaRPr>
          </a:p>
        </p:txBody>
      </p:sp>
      <p:pic>
        <p:nvPicPr>
          <p:cNvPr id="143" name="Google Shape;143;p20" title="Screenshot 2025-04-26 153236.png"/>
          <p:cNvPicPr preferRelativeResize="0"/>
          <p:nvPr/>
        </p:nvPicPr>
        <p:blipFill rotWithShape="1">
          <a:blip r:embed="rId3">
            <a:alphaModFix/>
          </a:blip>
          <a:srcRect b="0" l="0" r="0" t="0"/>
          <a:stretch/>
        </p:blipFill>
        <p:spPr>
          <a:xfrm>
            <a:off x="2007425" y="1835150"/>
            <a:ext cx="8177151" cy="425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nvSpPr>
        <p:spPr>
          <a:xfrm>
            <a:off x="439550" y="1139800"/>
            <a:ext cx="11329500" cy="769500"/>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First I extracted every page link of AmbitionBox Companies using webdriver-manager of selenium and also with the help of Requests and BS4  python modules.</a:t>
            </a:r>
            <a:endParaRPr b="0" i="0" sz="2200" u="none" cap="none" strike="noStrike">
              <a:solidFill>
                <a:schemeClr val="dk1"/>
              </a:solidFill>
              <a:latin typeface="Calibri"/>
              <a:ea typeface="Calibri"/>
              <a:cs typeface="Calibri"/>
              <a:sym typeface="Calibri"/>
            </a:endParaRPr>
          </a:p>
        </p:txBody>
      </p:sp>
      <p:sp>
        <p:nvSpPr>
          <p:cNvPr id="149" name="Google Shape;149;p21"/>
          <p:cNvSpPr txBox="1"/>
          <p:nvPr/>
        </p:nvSpPr>
        <p:spPr>
          <a:xfrm>
            <a:off x="439550" y="396975"/>
            <a:ext cx="111144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b="0" i="0" lang="en-IN" sz="3200" u="none" cap="none" strike="noStrike">
                <a:solidFill>
                  <a:srgbClr val="FF0000"/>
                </a:solidFill>
                <a:latin typeface="Lato Black"/>
                <a:ea typeface="Lato Black"/>
                <a:cs typeface="Lato Black"/>
                <a:sym typeface="Lato Black"/>
              </a:rPr>
              <a:t>Data Collection Process</a:t>
            </a:r>
            <a:endParaRPr b="0" i="0" sz="3200" u="none" cap="none" strike="noStrike">
              <a:solidFill>
                <a:srgbClr val="FF0000"/>
              </a:solidFill>
              <a:latin typeface="Lato Black"/>
              <a:ea typeface="Lato Black"/>
              <a:cs typeface="Lato Black"/>
              <a:sym typeface="Lato Black"/>
            </a:endParaRPr>
          </a:p>
        </p:txBody>
      </p:sp>
      <p:pic>
        <p:nvPicPr>
          <p:cNvPr id="150" name="Google Shape;150;p21" title="Screenshot 2025-04-26 154123.png"/>
          <p:cNvPicPr preferRelativeResize="0"/>
          <p:nvPr/>
        </p:nvPicPr>
        <p:blipFill rotWithShape="1">
          <a:blip r:embed="rId3">
            <a:alphaModFix/>
          </a:blip>
          <a:srcRect b="0" l="0" r="0" t="0"/>
          <a:stretch/>
        </p:blipFill>
        <p:spPr>
          <a:xfrm>
            <a:off x="913075" y="1909300"/>
            <a:ext cx="9820275" cy="1676400"/>
          </a:xfrm>
          <a:prstGeom prst="rect">
            <a:avLst/>
          </a:prstGeom>
          <a:noFill/>
          <a:ln>
            <a:noFill/>
          </a:ln>
        </p:spPr>
      </p:pic>
      <p:sp>
        <p:nvSpPr>
          <p:cNvPr id="151" name="Google Shape;151;p21"/>
          <p:cNvSpPr txBox="1"/>
          <p:nvPr/>
        </p:nvSpPr>
        <p:spPr>
          <a:xfrm>
            <a:off x="512150" y="3843825"/>
            <a:ext cx="10969200" cy="23295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After getting URL of each page of companies request them and get the HTML content through Beautiful Soup and extract the targeted data from HTML content and append it to the every respective lists.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Again from each and every page go to the respective company page and extract the additional data and append it to the lists.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IN" sz="2200" u="none" cap="none" strike="noStrike">
                <a:solidFill>
                  <a:schemeClr val="dk1"/>
                </a:solidFill>
                <a:latin typeface="Calibri"/>
                <a:ea typeface="Calibri"/>
                <a:cs typeface="Calibri"/>
                <a:sym typeface="Calibri"/>
              </a:rPr>
              <a:t>After extracting the data, created a DataFrame using list and saved the DataFrame to .csv file.</a:t>
            </a:r>
            <a:endParaRPr b="0" i="0" sz="2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